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7" r:id="rId3"/>
    <p:sldId id="264" r:id="rId4"/>
    <p:sldId id="265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FFCC"/>
    <a:srgbClr val="FFFFCC"/>
    <a:srgbClr val="FFFF99"/>
    <a:srgbClr val="FFFF00"/>
    <a:srgbClr val="99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118" autoAdjust="0"/>
    <p:restoredTop sz="94660"/>
  </p:normalViewPr>
  <p:slideViewPr>
    <p:cSldViewPr>
      <p:cViewPr varScale="1">
        <p:scale>
          <a:sx n="71" d="100"/>
          <a:sy n="71" d="100"/>
        </p:scale>
        <p:origin x="-4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36ED1-3F0F-48D7-84CD-AC46CC7BEA5D}" type="datetimeFigureOut">
              <a:rPr lang="zh-CN" altLang="en-US" smtClean="0"/>
              <a:pPr/>
              <a:t>2020/1/15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1CA9F-E4F6-41E3-8B45-A5C719CE07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571472" y="1285860"/>
            <a:ext cx="8229600" cy="504056"/>
          </a:xfrm>
        </p:spPr>
        <p:txBody>
          <a:bodyPr>
            <a:normAutofit/>
          </a:bodyPr>
          <a:lstStyle/>
          <a:p>
            <a:pPr fontAlgn="ctr"/>
            <a:r>
              <a:rPr lang="zh-CN" altLang="en-US" sz="2400" b="1" smtClean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基本按照</a:t>
            </a:r>
            <a:r>
              <a:rPr lang="zh-CN" altLang="en-US" sz="2400" b="1" smtClean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现代汉语</a:t>
            </a:r>
            <a:r>
              <a:rPr lang="zh-CN" altLang="en-US" sz="2400" b="1" smtClean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拼音</a:t>
            </a:r>
            <a:r>
              <a:rPr lang="zh-CN" altLang="en-US" sz="2400" b="1" smtClean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读法</a:t>
            </a:r>
            <a:r>
              <a:rPr lang="zh-CN" altLang="en-US" sz="2400" b="1" smtClean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，不同的是：</a:t>
            </a:r>
            <a:endParaRPr lang="en-US" altLang="zh-CN" sz="2400" b="1" dirty="0"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55576" y="119534"/>
            <a:ext cx="78488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中古汉拼</a:t>
            </a:r>
            <a:r>
              <a:rPr lang="en-US" altLang="zh-CN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(9.0</a:t>
            </a:r>
            <a:r>
              <a:rPr lang="zh-CN" altLang="en-US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版</a:t>
            </a:r>
            <a:r>
              <a:rPr lang="en-US" altLang="zh-CN" sz="2800" b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)</a:t>
            </a:r>
          </a:p>
          <a:p>
            <a:pPr algn="ctr"/>
            <a:r>
              <a:rPr lang="zh-CN" altLang="en-US" b="1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仿汉语拼音的中古汉语拼音方案</a:t>
            </a:r>
            <a:endParaRPr lang="en-US" altLang="zh-CN" b="1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en-US" altLang="zh-CN" b="1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QQ</a:t>
            </a:r>
            <a:r>
              <a:rPr lang="zh-CN" altLang="en-US" b="1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群号</a:t>
            </a:r>
            <a:r>
              <a:rPr lang="en-US" altLang="zh-CN" b="1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:514454670      </a:t>
            </a:r>
            <a:r>
              <a:rPr lang="zh-CN" altLang="en-US" b="1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作者</a:t>
            </a:r>
            <a:r>
              <a:rPr lang="en-US" altLang="zh-CN" b="1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QQ</a:t>
            </a:r>
            <a:r>
              <a:rPr lang="zh-CN" altLang="en-US" b="1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号</a:t>
            </a:r>
            <a:r>
              <a:rPr lang="en-US" altLang="zh-CN" b="1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:1538166081</a:t>
            </a:r>
            <a:endParaRPr lang="zh-CN" altLang="en-US" b="1" smtClean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14282" y="1928802"/>
          <a:ext cx="8639094" cy="2293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4380"/>
                <a:gridCol w="714380"/>
                <a:gridCol w="714380"/>
                <a:gridCol w="571504"/>
                <a:gridCol w="714380"/>
                <a:gridCol w="693737"/>
                <a:gridCol w="1195387"/>
                <a:gridCol w="966787"/>
                <a:gridCol w="762742"/>
                <a:gridCol w="762742"/>
                <a:gridCol w="828675"/>
              </a:tblGrid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600" b="1" i="0" u="none" strike="noStrike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声母</a:t>
                      </a:r>
                      <a:endParaRPr lang="zh-CN" altLang="en-US" sz="16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 kern="120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双写是浊音 </a:t>
                      </a:r>
                      <a:endParaRPr lang="en-US" altLang="zh-CN" sz="1600" b="1" i="0" u="none" strike="noStrike" kern="1200" smtClean="0">
                        <a:solidFill>
                          <a:srgbClr val="1F497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en-US" altLang="zh-CN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bb dd jj xx</a:t>
                      </a:r>
                      <a:r>
                        <a:rPr lang="en-US" altLang="zh-CN" sz="1600" b="1" i="0" u="none" strike="noStrike" kern="1200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zz ss gg hh</a:t>
                      </a:r>
                      <a:endParaRPr lang="en-US" altLang="zh-CN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u="none" strike="noStrike" kern="120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-h</a:t>
                      </a:r>
                      <a:r>
                        <a:rPr lang="zh-CN" altLang="en-US" sz="1600" b="1" i="0" u="none" strike="noStrike" kern="120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是卷舌</a:t>
                      </a:r>
                      <a:r>
                        <a:rPr lang="en-US" altLang="zh-CN" sz="1600" b="1" i="0" u="none" strike="noStrike" kern="120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pPr algn="ctr" fontAlgn="t"/>
                      <a:r>
                        <a:rPr lang="en-US" altLang="zh-CN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dh th nh zh ch sh</a:t>
                      </a:r>
                      <a:endParaRPr lang="zh-CN" alt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zh-CN" alt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zh-CN" alt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u="none" strike="noStrike" kern="120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-r</a:t>
                      </a:r>
                      <a:r>
                        <a:rPr lang="zh-CN" altLang="en-US" sz="1600" b="1" i="0" u="none" strike="noStrike" kern="120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表示浊声卷舌</a:t>
                      </a:r>
                      <a:endParaRPr lang="en-US" altLang="zh-CN" sz="1600" b="1" i="0" u="none" strike="noStrike" kern="1200" smtClean="0">
                        <a:solidFill>
                          <a:srgbClr val="1F497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fontAlgn="t"/>
                      <a:r>
                        <a:rPr lang="en-US" altLang="zh-CN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dr zr sr</a:t>
                      </a:r>
                      <a:endParaRPr lang="zh-CN" alt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zh-CN" alt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zh-CN" alt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600" b="1" i="0" u="none" strike="noStrike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介音</a:t>
                      </a:r>
                      <a:endParaRPr lang="zh-CN" altLang="en-US" sz="16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</a:t>
                      </a:r>
                      <a:endParaRPr lang="en-US" altLang="zh-CN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i-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u-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v-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en-US" altLang="zh-CN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yu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音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600" b="1" i="0" u="none" strike="noStrike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主元音</a:t>
                      </a:r>
                      <a:endParaRPr lang="zh-CN" altLang="en-US" sz="1600" b="1" i="0" u="none" strike="noStrike" kern="1200">
                        <a:solidFill>
                          <a:schemeClr val="tx1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a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i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u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o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</a:t>
                      </a:r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/>
                      </a:r>
                      <a:b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</a:b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(ge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的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e)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ctr" rtl="0" fontAlgn="ctr"/>
                      <a:r>
                        <a:rPr lang="en-US" altLang="zh-CN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</a:t>
                      </a:r>
                      <a:r>
                        <a:rPr lang="en-US" altLang="zh-CN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altLang="zh-CN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(i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的口型发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aa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大口</a:t>
                      </a:r>
                      <a:r>
                        <a:rPr lang="en-US" altLang="zh-CN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oa </a:t>
                      </a:r>
                      <a:b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大口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o)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ee</a:t>
                      </a:r>
                      <a:b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(ye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的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e)</a:t>
                      </a:r>
                      <a:endParaRPr 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ctr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ea</a:t>
                      </a:r>
                      <a:b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(yan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的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600" b="1" i="0" u="none" strike="noStrike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韵尾</a:t>
                      </a:r>
                      <a:endParaRPr lang="zh-CN" altLang="en-US" sz="16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</a:t>
                      </a:r>
                      <a:endParaRPr lang="en-US" altLang="zh-CN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-i</a:t>
                      </a:r>
                      <a:endParaRPr 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-u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-ng</a:t>
                      </a:r>
                      <a:endParaRPr 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-m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-n</a:t>
                      </a:r>
                      <a:endParaRPr 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-k</a:t>
                      </a:r>
                      <a:endParaRPr 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-t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-p</a:t>
                      </a:r>
                      <a:endParaRPr lang="en-US" sz="1600" b="1" i="0" u="none" strike="noStrike" kern="120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CN" alt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600" b="1" i="0" u="none" strike="noStrike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声调</a:t>
                      </a:r>
                      <a:endParaRPr lang="zh-CN" altLang="en-US" sz="1600" b="1" i="0" u="none" strike="noStrik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</a:t>
                      </a:r>
                      <a:endParaRPr lang="en-US" altLang="zh-CN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-x</a:t>
                      </a:r>
                    </a:p>
                    <a:p>
                      <a:pPr algn="ctr" rtl="0" fontAlgn="ctr"/>
                      <a:r>
                        <a:rPr lang="zh-CN" altLang="en-US" sz="1600" b="1" i="0" u="none" strike="noStrike" kern="120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上声</a:t>
                      </a:r>
                      <a:endParaRPr lang="en-US" altLang="en-US" sz="1600" b="1" i="0" u="none" strike="noStrike" kern="1200">
                        <a:solidFill>
                          <a:srgbClr val="1F497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-h</a:t>
                      </a:r>
                    </a:p>
                    <a:p>
                      <a:pPr algn="ctr" rtl="0" fontAlgn="ctr"/>
                      <a:r>
                        <a:rPr lang="zh-CN" altLang="en-US" sz="1600" b="1" i="0" u="none" strike="noStrike" kern="120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去声</a:t>
                      </a:r>
                      <a:endParaRPr lang="en-US" altLang="en-US" sz="1600" b="1" i="0" u="none" strike="noStrike" kern="1200" dirty="0">
                        <a:solidFill>
                          <a:srgbClr val="1F497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</a:t>
                      </a:r>
                      <a:r>
                        <a:rPr lang="en-US" altLang="zh-CN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nk</a:t>
                      </a:r>
                    </a:p>
                    <a:p>
                      <a:pPr algn="ctr" rtl="0" fontAlgn="ctr"/>
                      <a:r>
                        <a:rPr lang="en-US" altLang="zh-CN" sz="1600" b="1" i="0" u="none" strike="noStrike" kern="120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-n</a:t>
                      </a:r>
                      <a:r>
                        <a:rPr lang="en-US" altLang="en-US" sz="1600" b="1" i="0" u="none" strike="noStrike" kern="120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</a:t>
                      </a:r>
                      <a:r>
                        <a:rPr lang="zh-CN" altLang="en-US" sz="1600" b="1" i="0" u="none" strike="noStrike" kern="120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的上声</a:t>
                      </a:r>
                      <a:endParaRPr lang="en-US" altLang="en-US" sz="1600" b="1" i="0" u="none" strike="noStrike" kern="1200">
                        <a:solidFill>
                          <a:srgbClr val="1F497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-nq</a:t>
                      </a:r>
                    </a:p>
                    <a:p>
                      <a:pPr algn="ctr" rtl="0" fontAlgn="ctr"/>
                      <a:r>
                        <a:rPr lang="en-US" altLang="zh-CN" sz="1600" b="1" i="0" u="none" strike="noStrike" kern="120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-ng</a:t>
                      </a:r>
                      <a:r>
                        <a:rPr lang="zh-CN" altLang="en-US" sz="1600" b="1" i="0" u="none" strike="noStrike" kern="1200" smtClean="0">
                          <a:solidFill>
                            <a:srgbClr val="1F497D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的去声</a:t>
                      </a:r>
                      <a:endParaRPr lang="en-US" altLang="en-US" sz="1600" b="1" i="0" u="none" strike="noStrike" kern="1200" dirty="0">
                        <a:solidFill>
                          <a:srgbClr val="1F497D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zh-CN" alt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42910" y="500042"/>
            <a:ext cx="784887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声母</a:t>
            </a:r>
            <a:endParaRPr lang="zh-CN" altLang="en-US" b="1">
              <a:solidFill>
                <a:srgbClr val="FF00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504056"/>
          </a:xfrm>
        </p:spPr>
        <p:txBody>
          <a:bodyPr>
            <a:normAutofit/>
          </a:bodyPr>
          <a:lstStyle/>
          <a:p>
            <a:pPr fontAlgn="ctr"/>
            <a:r>
              <a:rPr lang="zh-CN" altLang="en-US" sz="2400" b="1" dirty="0" smtClean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声母名</a:t>
            </a:r>
            <a:r>
              <a:rPr lang="en-US" altLang="zh-CN" sz="2400" b="1" dirty="0" smtClean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zh-CN" altLang="en-US" sz="2400" b="1" dirty="0" smtClean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现代汉语拼音读法</a:t>
            </a:r>
            <a:r>
              <a:rPr lang="en-US" altLang="zh-CN" sz="2400" b="1" dirty="0" smtClean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 </a:t>
            </a:r>
            <a:r>
              <a:rPr lang="zh-CN" altLang="en-US" sz="2400" b="1" dirty="0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中古汉拼</a:t>
            </a:r>
            <a:endParaRPr lang="en-US" altLang="zh-CN" sz="1800" b="1" dirty="0">
              <a:solidFill>
                <a:srgbClr val="7030A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9074191"/>
              </p:ext>
            </p:extLst>
          </p:nvPr>
        </p:nvGraphicFramePr>
        <p:xfrm>
          <a:off x="282773" y="1000108"/>
          <a:ext cx="8861227" cy="3413760"/>
        </p:xfrm>
        <a:graphic>
          <a:graphicData uri="http://schemas.openxmlformats.org/drawingml/2006/table">
            <a:tbl>
              <a:tblPr/>
              <a:tblGrid>
                <a:gridCol w="577865"/>
                <a:gridCol w="1110476"/>
                <a:gridCol w="539055"/>
                <a:gridCol w="954641"/>
                <a:gridCol w="326000"/>
                <a:gridCol w="1206903"/>
                <a:gridCol w="451734"/>
                <a:gridCol w="1135992"/>
                <a:gridCol w="302081"/>
                <a:gridCol w="666804"/>
                <a:gridCol w="332071"/>
                <a:gridCol w="873788"/>
                <a:gridCol w="383817"/>
              </a:tblGrid>
              <a:tr h="6387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声母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全清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次清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全浊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次浊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全清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全浊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87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唇音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帮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(b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 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滂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p)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p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並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b)</a:t>
                      </a:r>
                      <a:endParaRPr lang="en-US" altLang="en-US" sz="16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bb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明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m)</a:t>
                      </a:r>
                      <a:endParaRPr lang="en-US" altLang="zh-CN" sz="16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m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87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舌音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端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(d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r>
                        <a:rPr lang="en-US" altLang="zh-CN" sz="16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透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定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dd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泥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3874"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知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卷舌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r>
                        <a:rPr lang="en-US" altLang="zh-CN" sz="1600" b="1" i="0" u="none" strike="noStrike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</a:t>
                      </a:r>
                      <a:r>
                        <a:rPr lang="en-US" altLang="zh-CN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彻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卷舌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th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澄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卷舌浊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kern="1200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dr</a:t>
                      </a:r>
                      <a:endParaRPr lang="en-US" sz="1600" b="1" i="0" u="none" strike="noStrike" kern="1200" baseline="30000" dirty="0">
                        <a:solidFill>
                          <a:srgbClr val="7030A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娘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卷舌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nh</a:t>
                      </a:r>
                      <a:endParaRPr lang="en-US" sz="1600" b="1" i="0" u="none" strike="noStrike" kern="1200" baseline="30000" dirty="0">
                        <a:solidFill>
                          <a:srgbClr val="7030A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87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齿音</a:t>
                      </a:r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章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j)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j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昌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q)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q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常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j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jj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日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(ni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ny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书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(x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x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船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x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xx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63874">
                <a:tc>
                  <a:txBody>
                    <a:bodyPr/>
                    <a:lstStyle/>
                    <a:p>
                      <a:pPr algn="l" fontAlgn="ctr"/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精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(z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清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(c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c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从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zz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心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邪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ss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63874"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庄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(zh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 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zh</a:t>
                      </a:r>
                      <a:endParaRPr lang="en-US" sz="1600" b="1" i="0" u="none" strike="noStrike" kern="1200" baseline="30000" dirty="0">
                        <a:solidFill>
                          <a:srgbClr val="7030A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初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ch)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en-US" sz="1600" b="1" i="0" u="none" strike="noStrike" kern="1200" baseline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ch</a:t>
                      </a:r>
                      <a:endParaRPr lang="en-US" altLang="en-US" sz="1600" b="1" i="0" u="none" strike="noStrike" kern="1200" baseline="30000" dirty="0">
                        <a:solidFill>
                          <a:srgbClr val="7030A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崇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zh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zr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生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(sh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sh</a:t>
                      </a:r>
                      <a:endParaRPr lang="en-US" sz="1600" b="1" i="0" u="none" strike="noStrike" kern="1200" baseline="30000" dirty="0">
                        <a:solidFill>
                          <a:srgbClr val="7030A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俟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sh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sr</a:t>
                      </a:r>
                      <a:endParaRPr lang="en-US" sz="1600" b="1" i="0" u="none" strike="noStrike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2774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牙音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见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(g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g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谿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k)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k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群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g)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gg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疑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以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g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口型发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</a:t>
                      </a:r>
                      <a:r>
                        <a:rPr 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ng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774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喉音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影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喉咙关闭一下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ʔ) </a:t>
                      </a:r>
                      <a:endParaRPr lang="en-US" altLang="zh-CN" sz="16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不写</a:t>
                      </a:r>
                      <a:endParaRPr lang="en-US" altLang="zh-CN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云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hh</a:t>
                      </a:r>
                      <a:endParaRPr lang="en-US" sz="1600" b="1" i="0" u="none" strike="noStrike" kern="1200" baseline="30000" dirty="0">
                        <a:solidFill>
                          <a:srgbClr val="7030A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晓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匣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浊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hh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387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以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(v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y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774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半舌音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来</a:t>
                      </a:r>
                      <a:r>
                        <a:rPr lang="en-US" altLang="zh-CN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l)</a:t>
                      </a:r>
                      <a:endParaRPr lang="en-US" altLang="zh-CN" sz="16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l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  <a:endParaRPr lang="zh-CN" alt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72000" marR="0" marT="0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57290" y="4500570"/>
            <a:ext cx="568863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韵母</a:t>
            </a:r>
            <a:endParaRPr lang="zh-CN" altLang="en-US" b="1">
              <a:solidFill>
                <a:srgbClr val="FF00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>
          <a:xfrm>
            <a:off x="0" y="4867689"/>
            <a:ext cx="8964488" cy="3960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fontAlgn="ctr">
              <a:spcBef>
                <a:spcPct val="0"/>
              </a:spcBef>
            </a:pPr>
            <a:r>
              <a:rPr lang="zh-CN" altLang="en-US" sz="1600" b="1" dirty="0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发音介绍</a:t>
            </a:r>
            <a:r>
              <a:rPr lang="zh-CN" altLang="en-US" sz="1600" b="1" dirty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（</a:t>
            </a:r>
            <a:r>
              <a:rPr lang="zh-CN" altLang="en-US" sz="1600" b="1" dirty="0" smtClean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蓝</a:t>
            </a:r>
            <a:r>
              <a:rPr lang="zh-CN" altLang="en-US" sz="1600" b="1" dirty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字是现</a:t>
            </a:r>
            <a:r>
              <a:rPr lang="zh-CN" altLang="en-US" sz="1600" b="1" dirty="0" smtClean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代汉语</a:t>
            </a:r>
            <a:r>
              <a:rPr lang="zh-CN" altLang="en-US" sz="1600" b="1" dirty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拼音</a:t>
            </a:r>
            <a:r>
              <a:rPr lang="zh-CN" altLang="en-US" sz="1600" b="1" dirty="0" smtClean="0">
                <a:solidFill>
                  <a:schemeClr val="tx2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读法）：</a:t>
            </a:r>
            <a:endParaRPr lang="en-US" altLang="zh-CN" sz="1600" b="1" dirty="0">
              <a:solidFill>
                <a:srgbClr val="FF00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500034" y="5273938"/>
          <a:ext cx="8116448" cy="1512648"/>
        </p:xfrm>
        <a:graphic>
          <a:graphicData uri="http://schemas.openxmlformats.org/drawingml/2006/table">
            <a:tbl>
              <a:tblPr/>
              <a:tblGrid>
                <a:gridCol w="773467"/>
                <a:gridCol w="1346407"/>
                <a:gridCol w="832455"/>
                <a:gridCol w="1101213"/>
                <a:gridCol w="773467"/>
                <a:gridCol w="1990382"/>
                <a:gridCol w="1299057"/>
              </a:tblGrid>
              <a:tr h="21495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前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中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后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1495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扁口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圆口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扁口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圆口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扁口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圆口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22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小口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i 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(i)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altLang="zh-CN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v</a:t>
                      </a:r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(yu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altLang="zh-CN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y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(i</a:t>
                      </a:r>
                      <a:r>
                        <a:rPr lang="zh-CN" altLang="en-US" sz="1600" b="1" i="0" u="none" strike="noStrike">
                          <a:solidFill>
                            <a:srgbClr val="1F497D"/>
                          </a:solidFill>
                          <a:latin typeface="宋体"/>
                        </a:rPr>
                        <a:t>的口型发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u)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u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(u)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22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中小口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ee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(ye</a:t>
                      </a:r>
                      <a:r>
                        <a:rPr lang="zh-CN" altLang="en-US" sz="1600" b="1" i="0" u="none" strike="noStrike">
                          <a:solidFill>
                            <a:srgbClr val="1F497D"/>
                          </a:solidFill>
                          <a:latin typeface="宋体"/>
                        </a:rPr>
                        <a:t>的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e)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o 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o)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226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中大口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ea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(yan</a:t>
                      </a:r>
                      <a:r>
                        <a:rPr lang="zh-CN" altLang="en-US" sz="1600" b="1" i="0" u="none" strike="noStrike">
                          <a:solidFill>
                            <a:srgbClr val="1F497D"/>
                          </a:solidFill>
                          <a:latin typeface="宋体"/>
                        </a:rPr>
                        <a:t>的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a)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e 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(ge</a:t>
                      </a:r>
                      <a:r>
                        <a:rPr lang="zh-CN" altLang="en-US" sz="1600" b="1" i="0" u="none" strike="noStrike">
                          <a:solidFill>
                            <a:srgbClr val="1F497D"/>
                          </a:solidFill>
                          <a:latin typeface="宋体"/>
                        </a:rPr>
                        <a:t>的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e)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oa 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大口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o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4958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宋体"/>
                        </a:rPr>
                        <a:t>大口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a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600" b="1" i="0" u="none" strike="noStrike">
                          <a:solidFill>
                            <a:srgbClr val="1F497D"/>
                          </a:solidFill>
                          <a:latin typeface="Times New Roman"/>
                        </a:rPr>
                        <a:t>(a)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zh-CN" altLang="en-US" sz="1600" b="1" i="0" u="none" strike="noStrike">
                          <a:solidFill>
                            <a:srgbClr val="FF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08000" algn="l" rtl="0" fontAlgn="ctr"/>
                      <a:r>
                        <a:rPr lang="en-US" sz="1600" b="1" i="0" u="none" strike="noStrike" smtClean="0">
                          <a:solidFill>
                            <a:srgbClr val="FF0000"/>
                          </a:solidFill>
                          <a:latin typeface="Times New Roman"/>
                        </a:rPr>
                        <a:t>aa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(</a:t>
                      </a:r>
                      <a:r>
                        <a:rPr lang="zh-CN" alt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大口</a:t>
                      </a:r>
                      <a:r>
                        <a:rPr lang="en-US" altLang="zh-CN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a</a:t>
                      </a:r>
                      <a:r>
                        <a:rPr lang="en-US" sz="1600" b="1" i="0" u="none" strike="noStrike" smtClean="0">
                          <a:solidFill>
                            <a:srgbClr val="1F497D"/>
                          </a:solidFill>
                          <a:latin typeface="Times New Roman"/>
                        </a:rPr>
                        <a:t>)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8268" marR="8268" marT="826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1472" y="0"/>
            <a:ext cx="753234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韵母</a:t>
            </a:r>
            <a:endParaRPr lang="zh-CN" altLang="en-US" b="1" dirty="0">
              <a:solidFill>
                <a:srgbClr val="FF0000"/>
              </a:solidFill>
              <a:latin typeface="Times New Roman" pitchFamily="18" charset="0"/>
              <a:ea typeface="微软雅黑" pitchFamily="34" charset="-122"/>
              <a:cs typeface="Times New Roman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76419902"/>
              </p:ext>
            </p:extLst>
          </p:nvPr>
        </p:nvGraphicFramePr>
        <p:xfrm>
          <a:off x="214282" y="500042"/>
          <a:ext cx="8743048" cy="5772150"/>
        </p:xfrm>
        <a:graphic>
          <a:graphicData uri="http://schemas.openxmlformats.org/drawingml/2006/table">
            <a:tbl>
              <a:tblPr/>
              <a:tblGrid>
                <a:gridCol w="281156"/>
                <a:gridCol w="790414"/>
                <a:gridCol w="369888"/>
                <a:gridCol w="671513"/>
                <a:gridCol w="454025"/>
                <a:gridCol w="679450"/>
                <a:gridCol w="412750"/>
                <a:gridCol w="679450"/>
                <a:gridCol w="446088"/>
                <a:gridCol w="552774"/>
                <a:gridCol w="369888"/>
                <a:gridCol w="552774"/>
                <a:gridCol w="446088"/>
                <a:gridCol w="633384"/>
                <a:gridCol w="371475"/>
                <a:gridCol w="662043"/>
                <a:gridCol w="369888"/>
              </a:tblGrid>
              <a:tr h="4762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aa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a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6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u-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v-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u-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v-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歌一開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戈一合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uaa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戈三開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iaa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戈三合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vaa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麻二開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麻二合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麻三開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-ng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唐一開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aang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唐一合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uaang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陽三開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iaang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陽三合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vaang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庚二開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庚二合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uang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庚三開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iang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庚三合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vang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-m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談一開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aam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嚴三開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iaam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凡三合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vaam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銜二開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-n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寒一開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aan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桓一合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uaan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刪二開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刪二合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uan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-i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泰一開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aai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泰一合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uaai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廢三開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iaai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廢三合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vaai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夬二開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夬二合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uai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-u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豪一開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aau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肴二開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au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62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ee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ea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6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u-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v-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u-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v-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支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iee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支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vee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佳二開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佳二合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uea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支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支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vea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-ng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青四開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eeng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青四合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ueeng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清三開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ieeng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清三合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veeng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耕二開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eang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耕二合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ueang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-m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添四開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eem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鹽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ieem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咸二開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eam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鹽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ieam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-n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先四開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een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先四合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ueen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仙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ieen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仙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veen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山二開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ean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山二合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uean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仙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iean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仙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vean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-i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齊四開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eei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齊四合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ueei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祭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ieei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祭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veei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皆二開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eai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皆二合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ueai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祭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ieai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祭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veai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-u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蕭四開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eeu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宵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ieeu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宵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ieau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2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y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e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6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v-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v- 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u-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v-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脂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脂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脂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y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脂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vy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之三開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-ng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登一開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登一合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ueng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蒸三開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蒸三合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-m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侵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im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侵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ym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覃一開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em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真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a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/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臻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諄三合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vin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真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yn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真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b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vyn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痕一開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欣三開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-i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咍一開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ei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微三開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iei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微三合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vei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-u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幽三開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iu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尤三開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en-US" altLang="zh-CN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e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2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o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oa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u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62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i-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v-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u-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 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en-US" altLang="zh-CN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模一開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o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魚三開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io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虞三合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vo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侯一開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-ng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冬一開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ong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鍾三開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vong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江二開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oang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東一開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ung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東三開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iung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魂一合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on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元三開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ion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元三合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von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文三合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iun</a:t>
                      </a:r>
                      <a:endParaRPr lang="en-US" sz="12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76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-i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灰一合</a:t>
                      </a:r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Times New Roman"/>
                        </a:rPr>
                        <a:t>oi</a:t>
                      </a:r>
                      <a:endParaRPr lang="en-US" sz="1200" b="1" i="0" u="none" strike="noStrike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zh-CN" altLang="en-US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　</a:t>
                      </a:r>
                      <a:endParaRPr lang="zh-CN" alt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91108571"/>
              </p:ext>
            </p:extLst>
          </p:nvPr>
        </p:nvGraphicFramePr>
        <p:xfrm>
          <a:off x="179512" y="836713"/>
          <a:ext cx="8568952" cy="1097280"/>
        </p:xfrm>
        <a:graphic>
          <a:graphicData uri="http://schemas.openxmlformats.org/drawingml/2006/table">
            <a:tbl>
              <a:tblPr/>
              <a:tblGrid>
                <a:gridCol w="384042"/>
                <a:gridCol w="8184910"/>
              </a:tblGrid>
              <a:tr h="11028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平：不标：发音平稳</a:t>
                      </a:r>
                      <a:r>
                        <a:rPr lang="zh-CN" alt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。</a:t>
                      </a:r>
                      <a:endParaRPr lang="zh-CN" altLang="en-US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028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上：</a:t>
                      </a:r>
                      <a:r>
                        <a:rPr lang="zh-CN" altLang="en-US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加</a:t>
                      </a:r>
                      <a:r>
                        <a:rPr lang="en-US" altLang="zh-CN" sz="18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x</a:t>
                      </a:r>
                      <a:r>
                        <a:rPr lang="zh-CN" altLang="en-US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：</a:t>
                      </a:r>
                      <a:r>
                        <a:rPr lang="zh-CN" altLang="en-US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发音</a:t>
                      </a:r>
                      <a:r>
                        <a:rPr lang="zh-CN" altLang="en-US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上升，但</a:t>
                      </a:r>
                      <a:r>
                        <a:rPr lang="en-US" altLang="zh-CN" sz="18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ngx</a:t>
                      </a:r>
                      <a:r>
                        <a:rPr lang="zh-CN" altLang="en-US" sz="1800" b="1" i="0" u="none" strike="noStrike" kern="120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缩写变成</a:t>
                      </a:r>
                      <a:r>
                        <a:rPr lang="en-US" altLang="zh-CN" sz="18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nk</a:t>
                      </a:r>
                      <a:r>
                        <a:rPr lang="zh-CN" altLang="en-US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。</a:t>
                      </a:r>
                      <a:endParaRPr lang="zh-CN" altLang="en-US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1028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去：</a:t>
                      </a:r>
                      <a:r>
                        <a:rPr lang="zh-CN" altLang="en-US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加</a:t>
                      </a:r>
                      <a:r>
                        <a:rPr lang="en-US" altLang="zh-CN" sz="1800" b="1" i="0" u="none" strike="noStrike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h</a:t>
                      </a:r>
                      <a:r>
                        <a:rPr lang="zh-CN" altLang="en-US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：</a:t>
                      </a:r>
                      <a:r>
                        <a:rPr lang="zh-CN" altLang="en-US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发音</a:t>
                      </a:r>
                      <a:r>
                        <a:rPr lang="zh-CN" altLang="en-US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下降，但</a:t>
                      </a:r>
                      <a:r>
                        <a:rPr lang="en-US" altLang="zh-CN" sz="18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ngh</a:t>
                      </a:r>
                      <a:r>
                        <a:rPr lang="zh-CN" altLang="en-US" sz="1800" b="1" i="0" u="none" strike="noStrike" kern="120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缩写变成</a:t>
                      </a:r>
                      <a:r>
                        <a:rPr lang="en-US" altLang="zh-CN" sz="1800" b="1" i="0" u="none" strike="noStrike" kern="120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nq</a:t>
                      </a:r>
                      <a:r>
                        <a:rPr lang="zh-CN" altLang="en-US" sz="1800" b="1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。</a:t>
                      </a:r>
                      <a:endParaRPr lang="zh-CN" altLang="en-US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89722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1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23900" indent="-723900" algn="l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入：</a:t>
                      </a:r>
                      <a:r>
                        <a:rPr lang="en-US" sz="1800" b="1" i="0" u="none" strike="noStrike" dirty="0" err="1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ng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n m</a:t>
                      </a:r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分别改为</a:t>
                      </a:r>
                      <a:r>
                        <a:rPr lang="en-US" sz="18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k t p </a:t>
                      </a: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(</a:t>
                      </a:r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如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eng</a:t>
                      </a:r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的入声是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ek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,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en</a:t>
                      </a:r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的入声是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et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，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em</a:t>
                      </a:r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的入声是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ep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微软雅黑" pitchFamily="34" charset="-122"/>
                          <a:cs typeface="Times New Roman" pitchFamily="18" charset="0"/>
                        </a:rPr>
                        <a:t>)</a:t>
                      </a:r>
                      <a:endParaRPr lang="zh-CN" altLang="en-US" sz="18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微软雅黑" pitchFamily="34" charset="-122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28728" y="188640"/>
            <a:ext cx="6357982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b="1" smtClean="0">
                <a:solidFill>
                  <a:srgbClr val="FF0000"/>
                </a:solidFill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声调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D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2321</TotalTime>
  <Words>1108</Words>
  <Application>Microsoft Office PowerPoint</Application>
  <PresentationFormat>全屏显示(4:3)</PresentationFormat>
  <Paragraphs>756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</vt:lpstr>
      <vt:lpstr>基本按照现代汉语拼音读法，不同的是：</vt:lpstr>
      <vt:lpstr>声母名(现代汉语拼音读法) 中古汉拼</vt:lpstr>
      <vt:lpstr>幻灯片 3</vt:lpstr>
      <vt:lpstr>幻灯片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HuangTing</dc:creator>
  <cp:lastModifiedBy>黄挺</cp:lastModifiedBy>
  <cp:revision>161</cp:revision>
  <dcterms:created xsi:type="dcterms:W3CDTF">2018-02-20T22:46:06Z</dcterms:created>
  <dcterms:modified xsi:type="dcterms:W3CDTF">2020-01-15T08:31:59Z</dcterms:modified>
</cp:coreProperties>
</file>