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6" r:id="rId3"/>
    <p:sldId id="264" r:id="rId4"/>
    <p:sldId id="265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FFCC"/>
    <a:srgbClr val="FFFF99"/>
    <a:srgbClr val="FFFF00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18" autoAdjust="0"/>
    <p:restoredTop sz="94660"/>
  </p:normalViewPr>
  <p:slideViewPr>
    <p:cSldViewPr>
      <p:cViewPr varScale="1">
        <p:scale>
          <a:sx n="110" d="100"/>
          <a:sy n="110" d="100"/>
        </p:scale>
        <p:origin x="-16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ED1-3F0F-48D7-84CD-AC46CC7BEA5D}" type="datetimeFigureOut">
              <a:rPr lang="zh-CN" altLang="en-US" smtClean="0"/>
              <a:pPr/>
              <a:t>2019/4/10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ED1-3F0F-48D7-84CD-AC46CC7BEA5D}" type="datetimeFigureOut">
              <a:rPr lang="zh-CN" altLang="en-US" smtClean="0"/>
              <a:pPr/>
              <a:t>2019/4/10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ED1-3F0F-48D7-84CD-AC46CC7BEA5D}" type="datetimeFigureOut">
              <a:rPr lang="zh-CN" altLang="en-US" smtClean="0"/>
              <a:pPr/>
              <a:t>2019/4/10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ED1-3F0F-48D7-84CD-AC46CC7BEA5D}" type="datetimeFigureOut">
              <a:rPr lang="zh-CN" altLang="en-US" smtClean="0"/>
              <a:pPr/>
              <a:t>2019/4/10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ED1-3F0F-48D7-84CD-AC46CC7BEA5D}" type="datetimeFigureOut">
              <a:rPr lang="zh-CN" altLang="en-US" smtClean="0"/>
              <a:pPr/>
              <a:t>2019/4/10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ED1-3F0F-48D7-84CD-AC46CC7BEA5D}" type="datetimeFigureOut">
              <a:rPr lang="zh-CN" altLang="en-US" smtClean="0"/>
              <a:pPr/>
              <a:t>2019/4/10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ED1-3F0F-48D7-84CD-AC46CC7BEA5D}" type="datetimeFigureOut">
              <a:rPr lang="zh-CN" altLang="en-US" smtClean="0"/>
              <a:pPr/>
              <a:t>2019/4/10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ED1-3F0F-48D7-84CD-AC46CC7BEA5D}" type="datetimeFigureOut">
              <a:rPr lang="zh-CN" altLang="en-US" smtClean="0"/>
              <a:pPr/>
              <a:t>2019/4/10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ED1-3F0F-48D7-84CD-AC46CC7BEA5D}" type="datetimeFigureOut">
              <a:rPr lang="zh-CN" altLang="en-US" smtClean="0"/>
              <a:pPr/>
              <a:t>2019/4/10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ED1-3F0F-48D7-84CD-AC46CC7BEA5D}" type="datetimeFigureOut">
              <a:rPr lang="zh-CN" altLang="en-US" smtClean="0"/>
              <a:pPr/>
              <a:t>2019/4/10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ED1-3F0F-48D7-84CD-AC46CC7BEA5D}" type="datetimeFigureOut">
              <a:rPr lang="zh-CN" altLang="en-US" smtClean="0"/>
              <a:pPr/>
              <a:t>2019/4/10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36ED1-3F0F-48D7-84CD-AC46CC7BEA5D}" type="datetimeFigureOut">
              <a:rPr lang="zh-CN" altLang="en-US" smtClean="0"/>
              <a:pPr/>
              <a:t>2019/4/10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83568" y="1196752"/>
            <a:ext cx="784887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声母</a:t>
            </a:r>
            <a:endParaRPr lang="zh-CN" altLang="en-US" b="1">
              <a:solidFill>
                <a:srgbClr val="FF0000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11" name="标题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229600" cy="504056"/>
          </a:xfrm>
        </p:spPr>
        <p:txBody>
          <a:bodyPr>
            <a:normAutofit/>
          </a:bodyPr>
          <a:lstStyle/>
          <a:p>
            <a:pPr fontAlgn="ctr"/>
            <a:r>
              <a:rPr lang="zh-CN" altLang="en-US" sz="2400" b="1" dirty="0" smtClean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声母名</a:t>
            </a:r>
            <a:r>
              <a:rPr lang="en-US" altLang="zh-CN" sz="2400" b="1" dirty="0" smtClean="0">
                <a:solidFill>
                  <a:schemeClr val="tx2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</a:t>
            </a:r>
            <a:r>
              <a:rPr lang="zh-CN" altLang="en-US" sz="2400" b="1" dirty="0" smtClean="0">
                <a:solidFill>
                  <a:schemeClr val="tx2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现代汉语拼音读法</a:t>
            </a:r>
            <a:r>
              <a:rPr lang="en-US" altLang="zh-CN" sz="2400" b="1" dirty="0" smtClean="0">
                <a:solidFill>
                  <a:schemeClr val="tx2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 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中古汉拼</a:t>
            </a:r>
            <a:endParaRPr lang="en-US" altLang="zh-CN" sz="1800" b="1" dirty="0">
              <a:solidFill>
                <a:srgbClr val="7030A0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074191"/>
              </p:ext>
            </p:extLst>
          </p:nvPr>
        </p:nvGraphicFramePr>
        <p:xfrm>
          <a:off x="84231" y="2106136"/>
          <a:ext cx="8861227" cy="3413760"/>
        </p:xfrm>
        <a:graphic>
          <a:graphicData uri="http://schemas.openxmlformats.org/drawingml/2006/table">
            <a:tbl>
              <a:tblPr/>
              <a:tblGrid>
                <a:gridCol w="577865"/>
                <a:gridCol w="1110476"/>
                <a:gridCol w="539055"/>
                <a:gridCol w="954641"/>
                <a:gridCol w="326000"/>
                <a:gridCol w="1206903"/>
                <a:gridCol w="451734"/>
                <a:gridCol w="1135992"/>
                <a:gridCol w="302081"/>
                <a:gridCol w="666804"/>
                <a:gridCol w="332071"/>
                <a:gridCol w="873788"/>
                <a:gridCol w="383817"/>
              </a:tblGrid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声母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全清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次清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全浊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次浊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全清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全浊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唇音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帮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(b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 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b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滂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p)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p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並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浊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b)</a:t>
                      </a:r>
                      <a:endParaRPr lang="en-US" altLang="en-US" sz="1600" b="1" i="0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bh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明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m)</a:t>
                      </a:r>
                      <a:endParaRPr lang="en-US" altLang="zh-CN" sz="1600" b="1" i="0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m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舌音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端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(d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透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t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t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定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浊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d)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dh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泥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zh-CN" alt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知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卷舌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d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dr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彻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卷舌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t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tr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澄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卷舌浊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d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kern="12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dl</a:t>
                      </a:r>
                      <a:endParaRPr lang="en-US" sz="1600" b="1" i="0" u="none" strike="noStrike" kern="1200" baseline="30000" dirty="0">
                        <a:solidFill>
                          <a:srgbClr val="7030A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娘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卷舌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nr</a:t>
                      </a:r>
                      <a:endParaRPr lang="en-US" sz="1600" b="1" i="0" u="none" strike="noStrike" kern="1200" baseline="30000" dirty="0">
                        <a:solidFill>
                          <a:srgbClr val="7030A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齿音</a:t>
                      </a:r>
                      <a:r>
                        <a:rPr lang="zh-CN" alt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章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j)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zj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昌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q)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cj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常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浊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j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jj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日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altLang="zh-CN" sz="1600" b="1" i="0" u="none" strike="noStrike" dirty="0" err="1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ni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nj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书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(x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sj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船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浊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x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sj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精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(z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z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清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(c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c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从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浊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z)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j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心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s)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s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邪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浊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s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x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zh-CN" alt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庄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altLang="zh-CN" sz="1600" b="1" i="0" u="none" strike="noStrike" dirty="0" err="1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zh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 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zr</a:t>
                      </a:r>
                      <a:endParaRPr lang="en-US" sz="1600" b="1" i="0" u="none" strike="noStrike" kern="1200" baseline="30000" dirty="0">
                        <a:solidFill>
                          <a:srgbClr val="7030A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初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i="0" u="none" strike="noStrike" dirty="0" err="1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ch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en-US" sz="1600" b="1" i="0" u="none" strike="noStrike" kern="1200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cr</a:t>
                      </a:r>
                      <a:endParaRPr lang="en-US" altLang="en-US" sz="1600" b="1" i="0" u="none" strike="noStrike" kern="1200" baseline="30000" dirty="0">
                        <a:solidFill>
                          <a:srgbClr val="7030A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崇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浊</a:t>
                      </a:r>
                      <a:r>
                        <a:rPr lang="en-US" altLang="zh-CN" sz="1600" b="1" i="0" u="none" strike="noStrike" dirty="0" err="1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zh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jr</a:t>
                      </a:r>
                      <a:endParaRPr lang="en-US" sz="1600" b="1" i="0" u="none" strike="noStrike" kern="1200" baseline="30000" dirty="0">
                        <a:solidFill>
                          <a:srgbClr val="7030A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生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altLang="zh-CN" sz="1600" b="1" i="0" u="none" strike="noStrike" dirty="0" err="1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sh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sr</a:t>
                      </a:r>
                      <a:endParaRPr lang="en-US" sz="1600" b="1" i="0" u="none" strike="noStrike" kern="1200" baseline="30000" dirty="0">
                        <a:solidFill>
                          <a:srgbClr val="7030A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俟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浊</a:t>
                      </a:r>
                      <a:r>
                        <a:rPr lang="en-US" altLang="zh-CN" sz="1600" b="1" i="0" u="none" strike="noStrike" dirty="0" err="1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sh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xr</a:t>
                      </a:r>
                      <a:endParaRPr lang="en-US" sz="1600" b="1" i="0" u="none" strike="noStrike" kern="1200" baseline="30000" dirty="0">
                        <a:solidFill>
                          <a:srgbClr val="7030A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牙音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见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(g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g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谿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k)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k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群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浊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g)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q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疑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以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g</a:t>
                      </a:r>
                      <a:r>
                        <a:rPr lang="zh-CN" alt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口型发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600" b="1" i="0" u="none" strike="noStrike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ng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喉音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影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喉咙关闭一下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ʔ) </a:t>
                      </a:r>
                      <a:endParaRPr lang="en-US" altLang="zh-CN" sz="1600" b="1" i="0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不写</a:t>
                      </a:r>
                      <a:endParaRPr lang="en-US" altLang="zh-CN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云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浊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h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f</a:t>
                      </a:r>
                      <a:endParaRPr lang="en-US" sz="1600" b="1" i="0" u="none" strike="noStrike" kern="1200" baseline="30000" dirty="0">
                        <a:solidFill>
                          <a:srgbClr val="7030A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晓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h)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h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匣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浊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h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f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以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(y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y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半舌音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来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l)</a:t>
                      </a:r>
                      <a:endParaRPr lang="en-US" altLang="zh-CN" sz="1600" b="1" i="0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l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3" name="标题 1"/>
          <p:cNvSpPr txBox="1">
            <a:spLocks/>
          </p:cNvSpPr>
          <p:nvPr/>
        </p:nvSpPr>
        <p:spPr>
          <a:xfrm>
            <a:off x="179512" y="5589240"/>
            <a:ext cx="8964488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fontAlgn="ctr">
              <a:spcBef>
                <a:spcPct val="0"/>
              </a:spcBef>
            </a:pPr>
            <a:r>
              <a:rPr kumimoji="0" lang="zh-CN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记忆法</a:t>
            </a:r>
            <a:r>
              <a:rPr lang="zh-CN" altLang="en-US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：</a:t>
            </a:r>
            <a:r>
              <a:rPr lang="en-US" altLang="zh-CN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	</a:t>
            </a:r>
            <a:r>
              <a:rPr lang="zh-CN" altLang="en-US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 </a:t>
            </a:r>
            <a:r>
              <a:rPr lang="en-US" altLang="zh-CN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z</a:t>
            </a:r>
            <a:r>
              <a:rPr lang="zh-CN" altLang="en-US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、</a:t>
            </a:r>
            <a:r>
              <a:rPr lang="en-US" altLang="zh-CN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s</a:t>
            </a:r>
            <a:r>
              <a:rPr lang="zh-CN" altLang="en-US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、</a:t>
            </a:r>
            <a:r>
              <a:rPr lang="en-US" altLang="zh-CN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g</a:t>
            </a:r>
            <a:r>
              <a:rPr lang="zh-CN" altLang="en-US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、</a:t>
            </a:r>
            <a:r>
              <a:rPr lang="en-US" altLang="zh-CN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h</a:t>
            </a:r>
            <a:r>
              <a:rPr lang="zh-CN" altLang="en-US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的浊音写为</a:t>
            </a:r>
            <a:r>
              <a:rPr lang="en-US" altLang="zh-CN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j</a:t>
            </a:r>
            <a:r>
              <a:rPr lang="zh-CN" altLang="en-US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、</a:t>
            </a:r>
            <a:r>
              <a:rPr lang="en-US" altLang="zh-CN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x</a:t>
            </a:r>
            <a:r>
              <a:rPr lang="zh-CN" altLang="en-US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、</a:t>
            </a:r>
            <a:r>
              <a:rPr lang="en-US" altLang="zh-CN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q</a:t>
            </a:r>
            <a:r>
              <a:rPr lang="zh-CN" altLang="en-US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、</a:t>
            </a:r>
            <a:r>
              <a:rPr lang="en-US" altLang="zh-CN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f； </a:t>
            </a:r>
          </a:p>
          <a:p>
            <a:pPr lvl="0" fontAlgn="ctr">
              <a:spcBef>
                <a:spcPct val="0"/>
              </a:spcBef>
            </a:pPr>
            <a:r>
              <a:rPr lang="en-US" altLang="zh-CN" sz="1600" b="1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	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-h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是浊音 </a:t>
            </a:r>
            <a:endParaRPr lang="en-US" altLang="zh-CN" sz="1600" b="1" smtClean="0">
              <a:solidFill>
                <a:srgbClr val="FF0000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pPr lvl="0" fontAlgn="ctr">
              <a:spcBef>
                <a:spcPct val="0"/>
              </a:spcBef>
            </a:pPr>
            <a:r>
              <a:rPr lang="en-US" altLang="zh-CN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	-r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是</a:t>
            </a:r>
            <a:r>
              <a:rPr lang="zh-CN" altLang="en-US" sz="1600" b="1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卷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舌</a:t>
            </a:r>
            <a:endParaRPr lang="en-US" altLang="zh-CN" sz="1600" b="1" smtClean="0">
              <a:solidFill>
                <a:srgbClr val="FF0000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pPr lvl="0" fontAlgn="ctr">
              <a:spcBef>
                <a:spcPct val="0"/>
              </a:spcBef>
            </a:pPr>
            <a:r>
              <a:rPr lang="en-US" altLang="zh-CN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	-</a:t>
            </a:r>
            <a:r>
              <a:rPr lang="en-US" altLang="zh-CN" sz="1600" b="1" dirty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l </a:t>
            </a:r>
            <a:r>
              <a:rPr lang="zh-CN" altLang="en-US" sz="1600" b="1" dirty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是卷</a:t>
            </a:r>
            <a:r>
              <a:rPr lang="zh-CN" altLang="en-US" sz="1600" b="1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舌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浊音</a:t>
            </a:r>
            <a:endParaRPr lang="en-US" altLang="zh-CN" sz="1600" b="1" smtClean="0">
              <a:solidFill>
                <a:srgbClr val="FF0000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pPr lvl="0" fontAlgn="ctr">
              <a:spcBef>
                <a:spcPct val="0"/>
              </a:spcBef>
            </a:pPr>
            <a:r>
              <a:rPr lang="en-US" altLang="zh-CN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	-j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表示舌面音</a:t>
            </a:r>
            <a:endParaRPr lang="en-US" altLang="zh-CN" sz="1600" b="1" dirty="0">
              <a:solidFill>
                <a:srgbClr val="FF0000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755576" y="119534"/>
            <a:ext cx="78488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800" b="1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中古汉拼</a:t>
            </a:r>
            <a:r>
              <a:rPr lang="en-US" altLang="zh-CN" sz="2800" b="1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(7.0</a:t>
            </a:r>
            <a:r>
              <a:rPr lang="zh-CN" altLang="en-US" sz="2800" b="1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版</a:t>
            </a:r>
            <a:r>
              <a:rPr lang="en-US" altLang="zh-CN" sz="2800" b="1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)</a:t>
            </a:r>
          </a:p>
          <a:p>
            <a:pPr algn="ctr"/>
            <a:r>
              <a:rPr lang="zh-CN" altLang="en-US" b="1" smtClean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仿汉语拼音的中古汉语拼音方案</a:t>
            </a:r>
            <a:endParaRPr lang="en-US" altLang="zh-CN" b="1" smtClean="0">
              <a:solidFill>
                <a:schemeClr val="tx2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/>
            <a:r>
              <a:rPr lang="en-US" altLang="zh-CN" b="1" smtClean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QQ</a:t>
            </a:r>
            <a:r>
              <a:rPr lang="zh-CN" altLang="en-US" b="1" smtClean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群号</a:t>
            </a:r>
            <a:r>
              <a:rPr lang="en-US" altLang="zh-CN" b="1" smtClean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:514454670      </a:t>
            </a:r>
            <a:r>
              <a:rPr lang="zh-CN" altLang="en-US" b="1" smtClean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作者</a:t>
            </a:r>
            <a:r>
              <a:rPr lang="en-US" altLang="zh-CN" b="1" smtClean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QQ</a:t>
            </a:r>
            <a:r>
              <a:rPr lang="zh-CN" altLang="en-US" b="1" smtClean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号</a:t>
            </a:r>
            <a:r>
              <a:rPr lang="en-US" altLang="zh-CN" b="1" smtClean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:1538166081</a:t>
            </a:r>
            <a:endParaRPr lang="zh-CN" altLang="en-US" b="1" smtClean="0">
              <a:solidFill>
                <a:schemeClr val="tx2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75656" y="219998"/>
            <a:ext cx="568863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韵母</a:t>
            </a:r>
            <a:endParaRPr lang="zh-CN" altLang="en-US" b="1">
              <a:solidFill>
                <a:srgbClr val="FF0000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7" name="标题 1"/>
          <p:cNvSpPr txBox="1">
            <a:spLocks/>
          </p:cNvSpPr>
          <p:nvPr/>
        </p:nvSpPr>
        <p:spPr>
          <a:xfrm>
            <a:off x="179512" y="719089"/>
            <a:ext cx="8964488" cy="3960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fontAlgn="ctr">
              <a:spcBef>
                <a:spcPct val="0"/>
              </a:spcBef>
            </a:pPr>
            <a:r>
              <a:rPr lang="zh-CN" altLang="en-US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发音介绍</a:t>
            </a:r>
            <a:r>
              <a:rPr lang="zh-CN" altLang="en-US" sz="1600" b="1" dirty="0">
                <a:solidFill>
                  <a:schemeClr val="tx2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（</a:t>
            </a:r>
            <a:r>
              <a:rPr lang="zh-CN" altLang="en-US" sz="1600" b="1" dirty="0" smtClean="0">
                <a:solidFill>
                  <a:schemeClr val="tx2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蓝</a:t>
            </a:r>
            <a:r>
              <a:rPr lang="zh-CN" altLang="en-US" sz="1600" b="1" dirty="0">
                <a:solidFill>
                  <a:schemeClr val="tx2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字是现</a:t>
            </a:r>
            <a:r>
              <a:rPr lang="zh-CN" altLang="en-US" sz="1600" b="1" dirty="0" smtClean="0">
                <a:solidFill>
                  <a:schemeClr val="tx2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代汉语</a:t>
            </a:r>
            <a:r>
              <a:rPr lang="zh-CN" altLang="en-US" sz="1600" b="1" dirty="0">
                <a:solidFill>
                  <a:schemeClr val="tx2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拼音</a:t>
            </a:r>
            <a:r>
              <a:rPr lang="zh-CN" altLang="en-US" sz="1600" b="1" dirty="0" smtClean="0">
                <a:solidFill>
                  <a:schemeClr val="tx2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读法）：</a:t>
            </a:r>
            <a:endParaRPr lang="en-US" altLang="zh-CN" sz="1600" b="1" dirty="0">
              <a:solidFill>
                <a:srgbClr val="FF0000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8" name="标题 1"/>
          <p:cNvSpPr txBox="1">
            <a:spLocks/>
          </p:cNvSpPr>
          <p:nvPr/>
        </p:nvSpPr>
        <p:spPr>
          <a:xfrm>
            <a:off x="251520" y="3068960"/>
            <a:ext cx="8416502" cy="3960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fontAlgn="ctr">
              <a:spcBef>
                <a:spcPct val="0"/>
              </a:spcBef>
            </a:pPr>
            <a:r>
              <a:rPr lang="zh-CN" altLang="en-US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韵母由介音、主元音、韵尾三者组成，介音和韵尾有时是无（</a:t>
            </a:r>
            <a:r>
              <a:rPr lang="en-US" altLang="zh-CN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-</a:t>
            </a:r>
            <a:r>
              <a:rPr lang="zh-CN" altLang="en-US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）：</a:t>
            </a:r>
            <a:endParaRPr lang="en-US" altLang="zh-CN" sz="1600" b="1" dirty="0">
              <a:solidFill>
                <a:srgbClr val="FF0000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4914243"/>
              </p:ext>
            </p:extLst>
          </p:nvPr>
        </p:nvGraphicFramePr>
        <p:xfrm>
          <a:off x="539552" y="3645024"/>
          <a:ext cx="7543800" cy="885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600" b="1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介音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600" b="1" i="0" u="none" strike="noStrike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i-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u-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y-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b="1" i="0" u="none" strike="noStrike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b="1" i="0" u="none" strike="noStrike" kern="120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b="1" i="0" u="none" strike="noStrike" kern="120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b="1" i="0" u="none" strike="noStrike" kern="120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b="1" i="0" u="none" strike="noStrike" kern="120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b="1" i="0" u="none" strike="noStrike" kern="120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600" b="1" i="0" u="none" strike="noStrike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主元音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ae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er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eu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uu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ou</a:t>
                      </a:r>
                      <a:endParaRPr lang="en-US" sz="1600" b="1" i="0" u="none" strike="noStrike" kern="120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600" b="1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韵尾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600" b="1" i="0" u="none" strike="noStrike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-ng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-m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-n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-i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-u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zh-CN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1" i="0" u="none" strike="noStrike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b="1" i="0" u="none" strike="noStrike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b="1" i="0" u="none" strike="noStrike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683567" y="1196752"/>
          <a:ext cx="7920879" cy="1512648"/>
        </p:xfrm>
        <a:graphic>
          <a:graphicData uri="http://schemas.openxmlformats.org/drawingml/2006/table">
            <a:tbl>
              <a:tblPr/>
              <a:tblGrid>
                <a:gridCol w="773467"/>
                <a:gridCol w="1346407"/>
                <a:gridCol w="832455"/>
                <a:gridCol w="1101213"/>
                <a:gridCol w="773467"/>
                <a:gridCol w="2320403"/>
                <a:gridCol w="773467"/>
              </a:tblGrid>
              <a:tr h="214958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前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中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后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14958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扁口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圆口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扁口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圆口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扁口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圆口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3226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小口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i 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(i)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y 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(yu)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er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 (i</a:t>
                      </a:r>
                      <a:r>
                        <a:rPr lang="zh-CN" altLang="en-US" sz="1600" b="1" i="0" u="none" strike="noStrike">
                          <a:solidFill>
                            <a:srgbClr val="1F497D"/>
                          </a:solidFill>
                          <a:latin typeface="宋体"/>
                        </a:rPr>
                        <a:t>的口型发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u)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u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 (u)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3226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中小口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e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 (ye</a:t>
                      </a:r>
                      <a:r>
                        <a:rPr lang="zh-CN" altLang="en-US" sz="1600" b="1" i="0" u="none" strike="noStrike">
                          <a:solidFill>
                            <a:srgbClr val="1F497D"/>
                          </a:solidFill>
                          <a:latin typeface="宋体"/>
                        </a:rPr>
                        <a:t>的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e)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uu 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(ou)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3226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中大口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ae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 (yan</a:t>
                      </a:r>
                      <a:r>
                        <a:rPr lang="zh-CN" altLang="en-US" sz="1600" b="1" i="0" u="none" strike="noStrike">
                          <a:solidFill>
                            <a:srgbClr val="1F497D"/>
                          </a:solidFill>
                          <a:latin typeface="宋体"/>
                        </a:rPr>
                        <a:t>的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a)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eu 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(ge</a:t>
                      </a:r>
                      <a:r>
                        <a:rPr lang="zh-CN" altLang="en-US" sz="1600" b="1" i="0" u="none" strike="noStrike">
                          <a:solidFill>
                            <a:srgbClr val="1F497D"/>
                          </a:solidFill>
                          <a:latin typeface="宋体"/>
                        </a:rPr>
                        <a:t>的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e)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ou 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(o)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958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大口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a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 (a)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o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 (oa)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305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419902"/>
              </p:ext>
            </p:extLst>
          </p:nvPr>
        </p:nvGraphicFramePr>
        <p:xfrm>
          <a:off x="179512" y="1041226"/>
          <a:ext cx="8621692" cy="5772150"/>
        </p:xfrm>
        <a:graphic>
          <a:graphicData uri="http://schemas.openxmlformats.org/drawingml/2006/table">
            <a:tbl>
              <a:tblPr/>
              <a:tblGrid>
                <a:gridCol w="281156"/>
                <a:gridCol w="900113"/>
                <a:gridCol w="403225"/>
                <a:gridCol w="750892"/>
                <a:gridCol w="361413"/>
                <a:gridCol w="750892"/>
                <a:gridCol w="320344"/>
                <a:gridCol w="670257"/>
                <a:gridCol w="386055"/>
                <a:gridCol w="552774"/>
                <a:gridCol w="361413"/>
                <a:gridCol w="552774"/>
                <a:gridCol w="361413"/>
                <a:gridCol w="633384"/>
                <a:gridCol w="320344"/>
                <a:gridCol w="662043"/>
                <a:gridCol w="353200"/>
              </a:tblGrid>
              <a:tr h="5592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a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92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y-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y-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歌一開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戈一合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戈三開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戈三合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麻二開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麻二合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麻三開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唐一開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ong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唐一合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uong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陽三開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iong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陽三合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yong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庚二開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庚二合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uang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庚三開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iang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庚三合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yang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-m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談一開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om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嚴三開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iom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凡三合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yom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銜二開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-n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寒一開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on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桓一合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uon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刪二開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刪二合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-i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泰一開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oi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泰一合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uoi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廢三開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ioi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廢三合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yoi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夬二開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夬二合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uai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-u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豪一開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ou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肴二開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au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92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ae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92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y-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y-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支</a:t>
                      </a: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支</a:t>
                      </a: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三合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佳二開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佳二合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oe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支</a:t>
                      </a: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ea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支</a:t>
                      </a: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三合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-ng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青四開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eng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青四合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ueng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清三開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ieng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清三合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yeng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耕二開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aeng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耕二合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oeng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-m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添四開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em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鹽</a:t>
                      </a: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iem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咸二開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aem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鹽</a:t>
                      </a: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eam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-n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先四開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en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先四合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uen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仙</a:t>
                      </a: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ien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仙</a:t>
                      </a: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三合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yen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山二開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aen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山二合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oen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仙</a:t>
                      </a: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ean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仙</a:t>
                      </a: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三合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-i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齊四開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ei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齊四合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uei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祭</a:t>
                      </a: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iei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祭</a:t>
                      </a: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三合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yei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皆二開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aei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皆二合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oei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祭</a:t>
                      </a: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eai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祭</a:t>
                      </a: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三合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yai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-u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蕭四開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eu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宵</a:t>
                      </a: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ieu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宵</a:t>
                      </a: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eau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592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er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eu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92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y-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y-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y-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脂</a:t>
                      </a: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脂</a:t>
                      </a: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三合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脂</a:t>
                      </a: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2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er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脂</a:t>
                      </a: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三合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yr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之三開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ir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-ng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登一開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eung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登一合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urng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蒸三開</a:t>
                      </a:r>
                      <a:r>
                        <a:rPr lang="zh-CN" alt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ing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蒸三合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yrng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-m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侵</a:t>
                      </a: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im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侵</a:t>
                      </a: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erm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覃一開</a:t>
                      </a:r>
                      <a:r>
                        <a:rPr lang="zh-CN" alt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um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777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-n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真</a:t>
                      </a: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en-US" altLang="zh-CN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/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臻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諄三合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yin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真</a:t>
                      </a: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ern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真</a:t>
                      </a: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三合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yrn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痕一開</a:t>
                      </a:r>
                      <a:r>
                        <a:rPr lang="zh-CN" alt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un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欣三開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irn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-i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咍一開</a:t>
                      </a:r>
                      <a:r>
                        <a:rPr lang="zh-CN" alt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ui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微三開</a:t>
                      </a:r>
                      <a:r>
                        <a:rPr lang="zh-CN" alt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微三合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yri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-u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幽三開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尤三開</a:t>
                      </a:r>
                      <a:r>
                        <a:rPr lang="zh-CN" alt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iu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5592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uu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ou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92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y-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u- 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</a:t>
                      </a:r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 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模一開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uu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魚三開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iw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虞三合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yu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侯一開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-ng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冬一開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uung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鍾三開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yung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江二開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o</a:t>
                      </a:r>
                      <a:r>
                        <a:rPr lang="en-US" sz="12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ung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東一開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東三開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yng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-n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魂一合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uun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元三開</a:t>
                      </a:r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iun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元三合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</a:t>
                      </a:r>
                      <a:r>
                        <a:rPr lang="en-US" altLang="zh-CN" sz="12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</a:t>
                      </a:r>
                      <a:r>
                        <a:rPr lang="en-US" sz="12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文三合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-i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灰一合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wi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11560" y="35332"/>
            <a:ext cx="280831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韵母</a:t>
            </a:r>
            <a:endParaRPr lang="zh-CN" altLang="en-US" b="1" dirty="0">
              <a:solidFill>
                <a:srgbClr val="FF0000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12" name="标题 1"/>
          <p:cNvSpPr txBox="1">
            <a:spLocks/>
          </p:cNvSpPr>
          <p:nvPr/>
        </p:nvSpPr>
        <p:spPr>
          <a:xfrm>
            <a:off x="1907704" y="476672"/>
            <a:ext cx="2304256" cy="3960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fontAlgn="ctr">
              <a:spcBef>
                <a:spcPct val="0"/>
              </a:spcBef>
            </a:pPr>
            <a:r>
              <a:rPr lang="zh-CN" altLang="en-US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韵母有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5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条简化</a:t>
            </a:r>
            <a:r>
              <a:rPr lang="zh-CN" altLang="en-US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规则：</a:t>
            </a:r>
            <a:endParaRPr lang="en-US" altLang="zh-CN" sz="1600" b="1" dirty="0">
              <a:solidFill>
                <a:srgbClr val="FF0000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0"/>
            <a:ext cx="4427984" cy="1019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108571"/>
              </p:ext>
            </p:extLst>
          </p:nvPr>
        </p:nvGraphicFramePr>
        <p:xfrm>
          <a:off x="179512" y="836712"/>
          <a:ext cx="8568952" cy="2016225"/>
        </p:xfrm>
        <a:graphic>
          <a:graphicData uri="http://schemas.openxmlformats.org/drawingml/2006/table">
            <a:tbl>
              <a:tblPr/>
              <a:tblGrid>
                <a:gridCol w="384042"/>
                <a:gridCol w="8184910"/>
              </a:tblGrid>
              <a:tr h="427145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平：不标：发音平稳</a:t>
                      </a:r>
                      <a:r>
                        <a:rPr lang="zh-CN" altLang="en-US" sz="2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。</a:t>
                      </a:r>
                      <a:endParaRPr lang="zh-CN" altLang="en-US" sz="2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27145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2400" b="1" i="0" u="none" strike="noStrike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上：</a:t>
                      </a:r>
                      <a:r>
                        <a:rPr lang="zh-CN" altLang="en-US" sz="2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加</a:t>
                      </a:r>
                      <a:r>
                        <a:rPr lang="en-US" altLang="zh-CN" sz="2400" b="1" i="0" u="none" strike="noStrike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x</a:t>
                      </a:r>
                      <a:r>
                        <a:rPr lang="zh-CN" altLang="en-US" sz="2400" b="1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，但</a:t>
                      </a:r>
                      <a:r>
                        <a:rPr lang="en-US" altLang="zh-CN" sz="2400" b="1" i="0" u="none" strike="noStrike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ng</a:t>
                      </a:r>
                      <a:r>
                        <a:rPr lang="zh-CN" altLang="en-US" sz="2400" b="1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变</a:t>
                      </a:r>
                      <a:r>
                        <a:rPr lang="en-US" altLang="zh-CN" sz="2400" b="1" i="0" u="none" strike="noStrike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nk</a:t>
                      </a:r>
                      <a:r>
                        <a:rPr lang="zh-CN" altLang="en-US" sz="2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：</a:t>
                      </a:r>
                      <a:r>
                        <a:rPr lang="zh-CN" altLang="en-US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发音上升</a:t>
                      </a:r>
                      <a:r>
                        <a:rPr lang="zh-CN" altLang="en-US" sz="2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。</a:t>
                      </a:r>
                      <a:endParaRPr lang="zh-CN" altLang="en-US" sz="2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27145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24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去：</a:t>
                      </a:r>
                      <a:r>
                        <a:rPr lang="zh-CN" altLang="en-US" sz="2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加</a:t>
                      </a:r>
                      <a:r>
                        <a:rPr lang="en-US" altLang="zh-CN" sz="24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h</a:t>
                      </a:r>
                      <a:r>
                        <a:rPr lang="zh-CN" altLang="en-US" sz="2400" b="1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，但</a:t>
                      </a:r>
                      <a:r>
                        <a:rPr lang="en-US" altLang="zh-CN" sz="2400" b="1" i="0" u="none" strike="noStrike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ng</a:t>
                      </a:r>
                      <a:r>
                        <a:rPr lang="zh-CN" altLang="en-US" sz="2400" b="1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变</a:t>
                      </a:r>
                      <a:r>
                        <a:rPr lang="en-US" altLang="zh-CN" sz="2400" b="1" i="0" u="none" strike="noStrike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nq</a:t>
                      </a:r>
                      <a:r>
                        <a:rPr lang="zh-CN" altLang="en-US" sz="2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：</a:t>
                      </a:r>
                      <a:r>
                        <a:rPr lang="zh-CN" altLang="en-US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发音下降</a:t>
                      </a:r>
                      <a:r>
                        <a:rPr lang="zh-CN" altLang="en-US" sz="2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。</a:t>
                      </a:r>
                      <a:endParaRPr lang="zh-CN" altLang="en-US" sz="2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73479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24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3900" indent="-723900" algn="l" fontAlgn="ctr"/>
                      <a:r>
                        <a:rPr lang="zh-CN" altLang="en-US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入：</a:t>
                      </a:r>
                      <a:r>
                        <a:rPr lang="en-US" sz="2400" b="1" i="0" u="none" strike="noStrike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ng</a:t>
                      </a:r>
                      <a:r>
                        <a:rPr lang="en-US" sz="2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 n m</a:t>
                      </a:r>
                      <a:r>
                        <a:rPr lang="zh-CN" altLang="en-US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分别改为</a:t>
                      </a:r>
                      <a:r>
                        <a:rPr lang="en-US" sz="2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k t p </a:t>
                      </a:r>
                      <a:r>
                        <a:rPr lang="en-US" sz="24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如</a:t>
                      </a:r>
                      <a:r>
                        <a:rPr lang="en-US" sz="2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eng</a:t>
                      </a:r>
                      <a:r>
                        <a:rPr lang="zh-CN" altLang="en-US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的入声是</a:t>
                      </a:r>
                      <a:r>
                        <a:rPr lang="en-US" sz="2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ek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, 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en</a:t>
                      </a:r>
                      <a:r>
                        <a:rPr lang="zh-CN" altLang="en-US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的入声是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et 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，</a:t>
                      </a:r>
                      <a:r>
                        <a:rPr lang="en-US" sz="2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em</a:t>
                      </a:r>
                      <a:r>
                        <a:rPr lang="zh-CN" altLang="en-US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的入声是</a:t>
                      </a:r>
                      <a:r>
                        <a:rPr lang="en-US" sz="2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ep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zh-CN" altLang="en-US" sz="2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51920" y="188640"/>
            <a:ext cx="2160240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声调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CEDC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1912</TotalTime>
  <Words>1060</Words>
  <Application>Microsoft Office PowerPoint</Application>
  <PresentationFormat>全屏显示(4:3)</PresentationFormat>
  <Paragraphs>743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声母名(现代汉语拼音读法) 中古汉拼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HuangTing</dc:creator>
  <cp:lastModifiedBy>黄挺</cp:lastModifiedBy>
  <cp:revision>143</cp:revision>
  <dcterms:created xsi:type="dcterms:W3CDTF">2018-02-20T22:46:06Z</dcterms:created>
  <dcterms:modified xsi:type="dcterms:W3CDTF">2019-04-10T09:04:10Z</dcterms:modified>
</cp:coreProperties>
</file>