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0"/>
  </p:notesMasterIdLst>
  <p:sldIdLst>
    <p:sldId id="256" r:id="rId2"/>
    <p:sldId id="257" r:id="rId3"/>
    <p:sldId id="285" r:id="rId4"/>
    <p:sldId id="293" r:id="rId5"/>
    <p:sldId id="289" r:id="rId6"/>
    <p:sldId id="291" r:id="rId7"/>
    <p:sldId id="279" r:id="rId8"/>
    <p:sldId id="270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E9D9"/>
    <a:srgbClr val="CCECFF"/>
    <a:srgbClr val="CCFF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94718" autoAdjust="0"/>
  </p:normalViewPr>
  <p:slideViewPr>
    <p:cSldViewPr>
      <p:cViewPr varScale="1">
        <p:scale>
          <a:sx n="68" d="100"/>
          <a:sy n="68" d="100"/>
        </p:scale>
        <p:origin x="-136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01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CEC16C-4052-483E-8E7A-5A700AA727E5}" type="datetimeFigureOut">
              <a:rPr lang="zh-CN" altLang="en-US" smtClean="0"/>
              <a:pPr/>
              <a:t>2018/9/2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C20549-E2A6-4E11-98F3-DE62F795CB4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3196686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676401"/>
            <a:ext cx="7772400" cy="1538286"/>
          </a:xfrm>
        </p:spPr>
        <p:txBody>
          <a:bodyPr anchor="b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21468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8E0F9-2977-4010-BA76-31E9754A4B73}" type="datetimeFigureOut">
              <a:rPr lang="zh-CN" altLang="en-US" smtClean="0"/>
              <a:pPr/>
              <a:t>2018/9/2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64CDD-3348-437A-87A8-DD03A6164FD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8E0F9-2977-4010-BA76-31E9754A4B73}" type="datetimeFigureOut">
              <a:rPr lang="zh-CN" altLang="en-US" smtClean="0"/>
              <a:pPr/>
              <a:t>2018/9/2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64CDD-3348-437A-87A8-DD03A6164FDA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215206" y="274638"/>
            <a:ext cx="1471594" cy="6011882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686568" cy="6011882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8E0F9-2977-4010-BA76-31E9754A4B73}" type="datetimeFigureOut">
              <a:rPr lang="zh-CN" altLang="en-US" smtClean="0"/>
              <a:pPr/>
              <a:t>2018/9/2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64CDD-3348-437A-87A8-DD03A6164FD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73152" y="6400800"/>
            <a:ext cx="3200400" cy="283800"/>
          </a:xfrm>
        </p:spPr>
        <p:txBody>
          <a:bodyPr/>
          <a:lstStyle/>
          <a:p>
            <a:fld id="{9538E0F9-2977-4010-BA76-31E9754A4B73}" type="datetimeFigureOut">
              <a:rPr lang="zh-CN" altLang="en-US" smtClean="0"/>
              <a:pPr/>
              <a:t>2018/9/2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5330952" y="6400800"/>
            <a:ext cx="3733800" cy="2838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64CDD-3348-437A-87A8-DD03A6164FD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3143248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143248"/>
            <a:ext cx="7772400" cy="1362075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1643061"/>
            <a:ext cx="7772400" cy="1500187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8E0F9-2977-4010-BA76-31E9754A4B73}" type="datetimeFigureOut">
              <a:rPr lang="zh-CN" altLang="en-US" smtClean="0"/>
              <a:pPr/>
              <a:t>2018/9/2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64CDD-3348-437A-87A8-DD03A6164FD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8E0F9-2977-4010-BA76-31E9754A4B73}" type="datetimeFigureOut">
              <a:rPr lang="zh-CN" altLang="en-US" smtClean="0"/>
              <a:pPr/>
              <a:t>2018/9/2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64CDD-3348-437A-87A8-DD03A6164FD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8E0F9-2977-4010-BA76-31E9754A4B73}" type="datetimeFigureOut">
              <a:rPr lang="zh-CN" altLang="en-US" smtClean="0"/>
              <a:pPr/>
              <a:t>2018/9/2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64CDD-3348-437A-87A8-DD03A6164FD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8E0F9-2977-4010-BA76-31E9754A4B73}" type="datetimeFigureOut">
              <a:rPr lang="zh-CN" altLang="en-US" smtClean="0"/>
              <a:pPr/>
              <a:t>2018/9/2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64CDD-3348-437A-87A8-DD03A6164FD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8E0F9-2977-4010-BA76-31E9754A4B73}" type="datetimeFigureOut">
              <a:rPr lang="zh-CN" altLang="en-US" smtClean="0"/>
              <a:pPr/>
              <a:t>2018/9/2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64CDD-3348-437A-87A8-DD03A6164FD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2786050" y="1053546"/>
            <a:ext cx="59040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786050" y="228600"/>
            <a:ext cx="5900752" cy="842946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786050" y="1142984"/>
            <a:ext cx="5900750" cy="51435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5" y="1142984"/>
            <a:ext cx="2257408" cy="5143536"/>
          </a:xfrm>
        </p:spPr>
        <p:txBody>
          <a:bodyPr anchor="ctr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8E0F9-2977-4010-BA76-31E9754A4B73}" type="datetimeFigureOut">
              <a:rPr lang="zh-CN" altLang="en-US" smtClean="0"/>
              <a:pPr/>
              <a:t>2018/9/2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64CDD-3348-437A-87A8-DD03A6164FD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6400800" cy="685800"/>
          </a:xfrm>
        </p:spPr>
        <p:txBody>
          <a:bodyPr anchor="ctr"/>
          <a:lstStyle>
            <a:lvl1pPr algn="l">
              <a:defRPr sz="24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701552" y="1143000"/>
            <a:ext cx="7223248" cy="3980172"/>
          </a:xfrm>
          <a:prstGeom prst="roundRect">
            <a:avLst>
              <a:gd name="adj" fmla="val 18278"/>
            </a:avLst>
          </a:prstGeom>
          <a:solidFill>
            <a:schemeClr val="accent1">
              <a:tint val="40000"/>
            </a:schemeClr>
          </a:solidFill>
          <a:ln w="50800" cap="rnd">
            <a:gradFill flip="none" rotWithShape="1">
              <a:gsLst>
                <a:gs pos="0">
                  <a:schemeClr val="accent1">
                    <a:shade val="50000"/>
                  </a:schemeClr>
                </a:gs>
                <a:gs pos="20000">
                  <a:schemeClr val="accent2">
                    <a:shade val="50000"/>
                  </a:schemeClr>
                </a:gs>
                <a:gs pos="40000">
                  <a:schemeClr val="accent3">
                    <a:shade val="50000"/>
                  </a:schemeClr>
                </a:gs>
                <a:gs pos="60000">
                  <a:schemeClr val="accent4">
                    <a:shade val="50000"/>
                  </a:schemeClr>
                </a:gs>
                <a:gs pos="80000">
                  <a:schemeClr val="accent5">
                    <a:shade val="50000"/>
                  </a:schemeClr>
                </a:gs>
                <a:gs pos="100000">
                  <a:schemeClr val="accent6">
                    <a:shade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round/>
          </a:ln>
          <a:effectLst>
            <a:outerShdw blurRad="50800" dist="38100" dir="5400000" algn="tl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62200" y="5410200"/>
            <a:ext cx="5657888" cy="804862"/>
          </a:xfrm>
        </p:spPr>
        <p:txBody>
          <a:bodyPr anchor="ctr"/>
          <a:lstStyle>
            <a:lvl1pPr marL="0" indent="0" algn="r">
              <a:buNone/>
              <a:defRPr sz="1200" b="0"/>
            </a:lvl1pPr>
            <a:lvl2pPr marL="457200" indent="0" algn="r">
              <a:buNone/>
              <a:defRPr sz="1200" b="0"/>
            </a:lvl2pPr>
            <a:lvl3pPr marL="914400" indent="0" algn="r">
              <a:buNone/>
              <a:defRPr sz="1200" b="0"/>
            </a:lvl3pPr>
            <a:lvl4pPr marL="1371600" indent="0" algn="r">
              <a:buNone/>
              <a:defRPr sz="1200" b="0"/>
            </a:lvl4pPr>
            <a:lvl5pPr marL="1828800" indent="0" algn="r">
              <a:buNone/>
              <a:defRPr sz="1200" b="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8E0F9-2977-4010-BA76-31E9754A4B73}" type="datetimeFigureOut">
              <a:rPr lang="zh-CN" altLang="en-US" smtClean="0"/>
              <a:pPr/>
              <a:t>2018/9/2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64CDD-3348-437A-87A8-DD03A6164FD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6678000"/>
            <a:ext cx="9144000" cy="180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68632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76200" y="6400800"/>
            <a:ext cx="3200400" cy="283800"/>
          </a:xfrm>
          <a:prstGeom prst="rect">
            <a:avLst/>
          </a:prstGeom>
        </p:spPr>
        <p:txBody>
          <a:bodyPr vert="horz" rtlCol="0" anchor="b"/>
          <a:lstStyle>
            <a:lvl1pPr algn="l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9538E0F9-2977-4010-BA76-31E9754A4B73}" type="datetimeFigureOut">
              <a:rPr lang="zh-CN" altLang="en-US" smtClean="0"/>
              <a:pPr/>
              <a:t>2018/9/2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5334000" y="6400800"/>
            <a:ext cx="3733800" cy="283800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4114800" y="6400800"/>
            <a:ext cx="914400" cy="283464"/>
          </a:xfrm>
          <a:prstGeom prst="rect">
            <a:avLst/>
          </a:prstGeom>
          <a:noFill/>
        </p:spPr>
        <p:txBody>
          <a:bodyPr vert="horz" lIns="45720" rIns="45720" rtlCol="0" anchor="ctr"/>
          <a:lstStyle>
            <a:lvl1pPr algn="ctr" eaLnBrk="1" latinLnBrk="0" hangingPunct="1">
              <a:defRPr kumimoji="0" sz="1100" b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EF864CDD-3348-437A-87A8-DD03A6164FDA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0" y="0"/>
            <a:ext cx="9144000" cy="108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ß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Þ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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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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CN" altLang="en-US" sz="6600" b="1" smtClean="0">
                <a:latin typeface="微软雅黑" pitchFamily="34" charset="-122"/>
                <a:ea typeface="微软雅黑" pitchFamily="34" charset="-122"/>
              </a:rPr>
              <a:t>中古四字</a:t>
            </a:r>
            <a:endParaRPr lang="zh-CN" altLang="en-US" sz="6600" b="1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933056"/>
            <a:ext cx="6400800" cy="1224136"/>
          </a:xfrm>
        </p:spPr>
        <p:txBody>
          <a:bodyPr>
            <a:normAutofit/>
          </a:bodyPr>
          <a:lstStyle/>
          <a:p>
            <a:r>
              <a:rPr lang="en-US" altLang="zh-CN" b="1" dirty="0" smtClean="0">
                <a:latin typeface="微软雅黑" pitchFamily="34" charset="-122"/>
                <a:ea typeface="微软雅黑" pitchFamily="34" charset="-122"/>
              </a:rPr>
              <a:t>QQ</a:t>
            </a:r>
            <a:r>
              <a:rPr lang="zh-CN" altLang="en-US" b="1" smtClean="0">
                <a:latin typeface="微软雅黑" pitchFamily="34" charset="-122"/>
                <a:ea typeface="微软雅黑" pitchFamily="34" charset="-122"/>
              </a:rPr>
              <a:t>群号</a:t>
            </a:r>
            <a:r>
              <a:rPr lang="en-US" altLang="zh-CN" b="1" smtClean="0">
                <a:latin typeface="微软雅黑" pitchFamily="34" charset="-122"/>
                <a:ea typeface="微软雅黑" pitchFamily="34" charset="-122"/>
              </a:rPr>
              <a:t>870411065</a:t>
            </a:r>
            <a:endParaRPr lang="en-US" altLang="zh-CN" b="1" dirty="0" smtClean="0">
              <a:latin typeface="微软雅黑" pitchFamily="34" charset="-122"/>
              <a:ea typeface="微软雅黑" pitchFamily="34" charset="-122"/>
            </a:endParaRPr>
          </a:p>
          <a:p>
            <a:r>
              <a:rPr lang="zh-CN" altLang="en-US" b="1" smtClean="0">
                <a:latin typeface="微软雅黑" pitchFamily="34" charset="-122"/>
                <a:ea typeface="微软雅黑" pitchFamily="34" charset="-122"/>
              </a:rPr>
              <a:t>我的</a:t>
            </a:r>
            <a:r>
              <a:rPr lang="en-US" altLang="zh-CN" b="1" smtClean="0">
                <a:latin typeface="微软雅黑" pitchFamily="34" charset="-122"/>
                <a:ea typeface="微软雅黑" pitchFamily="34" charset="-122"/>
              </a:rPr>
              <a:t>QQ</a:t>
            </a:r>
            <a:r>
              <a:rPr lang="zh-CN" altLang="en-US" b="1" smtClean="0">
                <a:latin typeface="微软雅黑" pitchFamily="34" charset="-122"/>
                <a:ea typeface="微软雅黑" pitchFamily="34" charset="-122"/>
              </a:rPr>
              <a:t>号</a:t>
            </a:r>
            <a:r>
              <a:rPr lang="en-US" altLang="zh-CN" b="1" smtClean="0">
                <a:latin typeface="微软雅黑" pitchFamily="34" charset="-122"/>
                <a:ea typeface="微软雅黑" pitchFamily="34" charset="-122"/>
              </a:rPr>
              <a:t>1538166081</a:t>
            </a:r>
            <a:endParaRPr lang="zh-CN" altLang="en-US" b="1"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b="1" smtClean="0">
                <a:latin typeface="微软雅黑" pitchFamily="34" charset="-122"/>
                <a:ea typeface="微软雅黑" pitchFamily="34" charset="-122"/>
              </a:rPr>
              <a:t>中古四字</a:t>
            </a:r>
            <a:r>
              <a:rPr lang="en-US" altLang="zh-CN" b="1" smtClean="0">
                <a:latin typeface="微软雅黑" pitchFamily="34" charset="-122"/>
                <a:ea typeface="微软雅黑" pitchFamily="34" charset="-122"/>
              </a:rPr>
              <a:t/>
            </a:r>
            <a:br>
              <a:rPr lang="en-US" altLang="zh-CN" b="1" smtClean="0">
                <a:latin typeface="微软雅黑" pitchFamily="34" charset="-122"/>
                <a:ea typeface="微软雅黑" pitchFamily="34" charset="-122"/>
              </a:rPr>
            </a:br>
            <a:r>
              <a:rPr lang="en-US" altLang="zh-CN" sz="2000" b="1" smtClean="0">
                <a:solidFill>
                  <a:srgbClr val="7030A0"/>
                </a:solidFill>
                <a:latin typeface="微软雅黑" pitchFamily="34" charset="-122"/>
                <a:ea typeface="微软雅黑" pitchFamily="34" charset="-122"/>
              </a:rPr>
              <a:t>[QQ</a:t>
            </a:r>
            <a:r>
              <a:rPr lang="zh-CN" altLang="en-US" sz="2000" b="1" smtClean="0">
                <a:solidFill>
                  <a:srgbClr val="7030A0"/>
                </a:solidFill>
                <a:latin typeface="微软雅黑" pitchFamily="34" charset="-122"/>
                <a:ea typeface="微软雅黑" pitchFamily="34" charset="-122"/>
              </a:rPr>
              <a:t>群号</a:t>
            </a:r>
            <a:r>
              <a:rPr lang="en-US" altLang="zh-CN" sz="2000" b="1" smtClean="0">
                <a:solidFill>
                  <a:srgbClr val="7030A0"/>
                </a:solidFill>
                <a:latin typeface="微软雅黑" pitchFamily="34" charset="-122"/>
                <a:ea typeface="微软雅黑" pitchFamily="34" charset="-122"/>
              </a:rPr>
              <a:t>870411065     </a:t>
            </a:r>
            <a:r>
              <a:rPr lang="zh-CN" altLang="en-US" sz="2000" b="1" smtClean="0">
                <a:solidFill>
                  <a:srgbClr val="7030A0"/>
                </a:solidFill>
                <a:latin typeface="微软雅黑" pitchFamily="34" charset="-122"/>
                <a:ea typeface="微软雅黑" pitchFamily="34" charset="-122"/>
              </a:rPr>
              <a:t>我的</a:t>
            </a:r>
            <a:r>
              <a:rPr lang="en-US" altLang="zh-CN" sz="2000" b="1" smtClean="0">
                <a:solidFill>
                  <a:srgbClr val="7030A0"/>
                </a:solidFill>
                <a:latin typeface="微软雅黑" pitchFamily="34" charset="-122"/>
                <a:ea typeface="微软雅黑" pitchFamily="34" charset="-122"/>
              </a:rPr>
              <a:t>QQ</a:t>
            </a:r>
            <a:r>
              <a:rPr lang="zh-CN" altLang="en-US" sz="2000" b="1" smtClean="0">
                <a:solidFill>
                  <a:srgbClr val="7030A0"/>
                </a:solidFill>
                <a:latin typeface="微软雅黑" pitchFamily="34" charset="-122"/>
                <a:ea typeface="微软雅黑" pitchFamily="34" charset="-122"/>
              </a:rPr>
              <a:t>号</a:t>
            </a:r>
            <a:r>
              <a:rPr lang="en-US" altLang="zh-CN" sz="2000" b="1" smtClean="0">
                <a:solidFill>
                  <a:srgbClr val="7030A0"/>
                </a:solidFill>
                <a:latin typeface="微软雅黑" pitchFamily="34" charset="-122"/>
                <a:ea typeface="微软雅黑" pitchFamily="34" charset="-122"/>
              </a:rPr>
              <a:t>1538166081]</a:t>
            </a:r>
            <a:endParaRPr lang="zh-CN" altLang="en-US" b="1">
              <a:solidFill>
                <a:srgbClr val="7030A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517232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zh-CN" altLang="en-US" sz="2400" b="1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中古汉语</a:t>
            </a:r>
            <a:r>
              <a:rPr lang="zh-CN" altLang="en-US" sz="2400" b="1" smtClean="0">
                <a:latin typeface="微软雅黑" pitchFamily="34" charset="-122"/>
                <a:ea typeface="微软雅黑" pitchFamily="34" charset="-122"/>
              </a:rPr>
              <a:t>：是魏晋宋的汉语，主要为唐朝发音；是各汉语与日韩汉字的祖先、研究汉字的基础、也是重码极低的输入法。</a:t>
            </a:r>
          </a:p>
          <a:p>
            <a:pPr lvl="1">
              <a:lnSpc>
                <a:spcPct val="130000"/>
              </a:lnSpc>
              <a:spcBef>
                <a:spcPts val="0"/>
              </a:spcBef>
            </a:pPr>
            <a:r>
              <a:rPr lang="zh-CN" altLang="en-US" sz="2000" b="1" smtClean="0">
                <a:latin typeface="微软雅黑" pitchFamily="34" charset="-122"/>
                <a:ea typeface="微软雅黑" pitchFamily="34" charset="-122"/>
              </a:rPr>
              <a:t>在东汉至隋唐，大量佛经由梵文译为汉文，而梵文为拼音文字，由佛经中的人名和地名音译，可确定一些汉字当时的发音。这也使当时的知识分子知道汉字可切分为声母、韵母、声调。</a:t>
            </a:r>
            <a:endParaRPr lang="en-US" altLang="zh-CN" sz="2000" b="1" dirty="0" smtClean="0">
              <a:latin typeface="微软雅黑" pitchFamily="34" charset="-122"/>
              <a:ea typeface="微软雅黑" pitchFamily="34" charset="-122"/>
            </a:endParaRPr>
          </a:p>
          <a:p>
            <a:pPr lvl="1">
              <a:lnSpc>
                <a:spcPct val="130000"/>
              </a:lnSpc>
              <a:spcBef>
                <a:spcPts val="0"/>
              </a:spcBef>
            </a:pPr>
            <a:r>
              <a:rPr lang="zh-CN" altLang="en-US" sz="2000" b="1" smtClean="0">
                <a:latin typeface="微软雅黑" pitchFamily="34" charset="-122"/>
                <a:ea typeface="微软雅黑" pitchFamily="34" charset="-122"/>
              </a:rPr>
              <a:t>隋末唐初出现第一本韵书</a:t>
            </a:r>
            <a:r>
              <a:rPr lang="en-US" altLang="zh-CN" sz="2000" b="1" smtClean="0">
                <a:latin typeface="微软雅黑" pitchFamily="34" charset="-122"/>
                <a:ea typeface="微软雅黑" pitchFamily="34" charset="-122"/>
              </a:rPr>
              <a:t>《</a:t>
            </a:r>
            <a:r>
              <a:rPr lang="zh-CN" altLang="en-US" sz="2000" b="1" smtClean="0">
                <a:latin typeface="微软雅黑" pitchFamily="34" charset="-122"/>
                <a:ea typeface="微软雅黑" pitchFamily="34" charset="-122"/>
              </a:rPr>
              <a:t>切韵</a:t>
            </a:r>
            <a:r>
              <a:rPr lang="en-US" altLang="zh-CN" sz="2000" b="1" smtClean="0">
                <a:latin typeface="微软雅黑" pitchFamily="34" charset="-122"/>
                <a:ea typeface="微软雅黑" pitchFamily="34" charset="-122"/>
              </a:rPr>
              <a:t>》</a:t>
            </a:r>
            <a:r>
              <a:rPr lang="zh-CN" altLang="en-US" sz="2000" b="1" smtClean="0">
                <a:latin typeface="微软雅黑" pitchFamily="34" charset="-122"/>
                <a:ea typeface="微软雅黑" pitchFamily="34" charset="-122"/>
              </a:rPr>
              <a:t>以及宋代对它的重修版</a:t>
            </a:r>
            <a:r>
              <a:rPr lang="en-US" altLang="zh-CN" sz="2000" b="1" smtClean="0">
                <a:latin typeface="微软雅黑" pitchFamily="34" charset="-122"/>
                <a:ea typeface="微软雅黑" pitchFamily="34" charset="-122"/>
              </a:rPr>
              <a:t>《</a:t>
            </a:r>
            <a:r>
              <a:rPr lang="zh-CN" altLang="en-US" sz="2000" b="1" smtClean="0">
                <a:latin typeface="微软雅黑" pitchFamily="34" charset="-122"/>
                <a:ea typeface="微软雅黑" pitchFamily="34" charset="-122"/>
              </a:rPr>
              <a:t>广韵</a:t>
            </a:r>
            <a:r>
              <a:rPr lang="en-US" altLang="zh-CN" sz="2000" b="1" smtClean="0">
                <a:latin typeface="微软雅黑" pitchFamily="34" charset="-122"/>
                <a:ea typeface="微软雅黑" pitchFamily="34" charset="-122"/>
              </a:rPr>
              <a:t>》</a:t>
            </a:r>
            <a:r>
              <a:rPr lang="zh-CN" altLang="en-US" sz="2000" b="1" smtClean="0">
                <a:latin typeface="微软雅黑" pitchFamily="34" charset="-122"/>
                <a:ea typeface="微软雅黑" pitchFamily="34" charset="-122"/>
              </a:rPr>
              <a:t>，为中古汉语提供了主要的信息。</a:t>
            </a:r>
            <a:endParaRPr lang="en-US" altLang="zh-CN" sz="2000" b="1" smtClean="0">
              <a:latin typeface="微软雅黑" pitchFamily="34" charset="-122"/>
              <a:ea typeface="微软雅黑" pitchFamily="34" charset="-122"/>
            </a:endParaRPr>
          </a:p>
          <a:p>
            <a:pPr lvl="1">
              <a:lnSpc>
                <a:spcPct val="130000"/>
              </a:lnSpc>
              <a:spcBef>
                <a:spcPts val="0"/>
              </a:spcBef>
            </a:pPr>
            <a:r>
              <a:rPr lang="zh-CN" altLang="en-US" sz="2000" b="1" smtClean="0">
                <a:latin typeface="微软雅黑" pitchFamily="34" charset="-122"/>
                <a:ea typeface="微软雅黑" pitchFamily="34" charset="-122"/>
              </a:rPr>
              <a:t>现代多位专家已基本确定中古汉语的拟音，我们以潘悟云教授的中古汉语六主元音框架，制定了中古四字。</a:t>
            </a:r>
            <a:endParaRPr lang="en-US" altLang="zh-CN" sz="2000" b="1" smtClean="0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zh-CN" altLang="en-US" sz="2400" b="1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中古四字</a:t>
            </a:r>
            <a:r>
              <a:rPr lang="zh-CN" altLang="en-US" sz="2400" b="1" smtClean="0">
                <a:latin typeface="微软雅黑" pitchFamily="34" charset="-122"/>
                <a:ea typeface="微软雅黑" pitchFamily="34" charset="-122"/>
              </a:rPr>
              <a:t>：中古汉语四字母拼音方案</a:t>
            </a:r>
            <a:endParaRPr lang="en-US" altLang="zh-CN" sz="2400" b="1" dirty="0" smtClean="0">
              <a:latin typeface="微软雅黑" pitchFamily="34" charset="-122"/>
              <a:ea typeface="微软雅黑" pitchFamily="34" charset="-122"/>
            </a:endParaRPr>
          </a:p>
          <a:p>
            <a:pPr lvl="1">
              <a:lnSpc>
                <a:spcPct val="130000"/>
              </a:lnSpc>
              <a:spcBef>
                <a:spcPts val="0"/>
              </a:spcBef>
            </a:pPr>
            <a:r>
              <a:rPr lang="zh-CN" altLang="en-US" sz="1800" b="1" smtClean="0">
                <a:latin typeface="微软雅黑" pitchFamily="34" charset="-122"/>
                <a:ea typeface="微软雅黑" pitchFamily="34" charset="-122"/>
              </a:rPr>
              <a:t>声母有</a:t>
            </a:r>
            <a:r>
              <a:rPr lang="en-US" altLang="zh-CN" sz="1800" b="1" smtClean="0">
                <a:latin typeface="微软雅黑" pitchFamily="34" charset="-122"/>
                <a:ea typeface="微软雅黑" pitchFamily="34" charset="-122"/>
              </a:rPr>
              <a:t>38</a:t>
            </a:r>
            <a:r>
              <a:rPr lang="zh-CN" altLang="en-US" sz="1800" b="1" smtClean="0">
                <a:latin typeface="微软雅黑" pitchFamily="34" charset="-122"/>
                <a:ea typeface="微软雅黑" pitchFamily="34" charset="-122"/>
              </a:rPr>
              <a:t>个、韵母</a:t>
            </a:r>
            <a:r>
              <a:rPr lang="en-US" altLang="zh-CN" sz="1800" b="1" smtClean="0">
                <a:latin typeface="微软雅黑" pitchFamily="34" charset="-122"/>
                <a:ea typeface="微软雅黑" pitchFamily="34" charset="-122"/>
              </a:rPr>
              <a:t>104</a:t>
            </a:r>
            <a:r>
              <a:rPr lang="zh-CN" altLang="en-US" sz="1800" b="1" smtClean="0">
                <a:latin typeface="微软雅黑" pitchFamily="34" charset="-122"/>
                <a:ea typeface="微软雅黑" pitchFamily="34" charset="-122"/>
              </a:rPr>
              <a:t>个、声调</a:t>
            </a:r>
            <a:r>
              <a:rPr lang="en-US" altLang="zh-CN" sz="1800" b="1" smtClean="0">
                <a:latin typeface="微软雅黑" pitchFamily="34" charset="-122"/>
                <a:ea typeface="微软雅黑" pitchFamily="34" charset="-122"/>
              </a:rPr>
              <a:t>4</a:t>
            </a:r>
            <a:r>
              <a:rPr lang="zh-CN" altLang="en-US" sz="1800" b="1" smtClean="0">
                <a:latin typeface="微软雅黑" pitchFamily="34" charset="-122"/>
                <a:ea typeface="微软雅黑" pitchFamily="34" charset="-122"/>
              </a:rPr>
              <a:t>个、总音节</a:t>
            </a:r>
            <a:r>
              <a:rPr lang="en-US" altLang="zh-CN" sz="1800" b="1" smtClean="0">
                <a:latin typeface="微软雅黑" pitchFamily="34" charset="-122"/>
                <a:ea typeface="微软雅黑" pitchFamily="34" charset="-122"/>
              </a:rPr>
              <a:t>3800</a:t>
            </a:r>
            <a:r>
              <a:rPr lang="zh-CN" altLang="en-US" sz="1800" b="1" smtClean="0">
                <a:latin typeface="微软雅黑" pitchFamily="34" charset="-122"/>
                <a:ea typeface="微软雅黑" pitchFamily="34" charset="-122"/>
              </a:rPr>
              <a:t>多个。</a:t>
            </a:r>
            <a:endParaRPr lang="en-US" altLang="zh-CN" sz="1800" b="1" smtClean="0">
              <a:latin typeface="微软雅黑" pitchFamily="34" charset="-122"/>
              <a:ea typeface="微软雅黑" pitchFamily="34" charset="-122"/>
            </a:endParaRPr>
          </a:p>
          <a:p>
            <a:pPr lvl="1">
              <a:lnSpc>
                <a:spcPct val="130000"/>
              </a:lnSpc>
              <a:spcBef>
                <a:spcPts val="0"/>
              </a:spcBef>
            </a:pPr>
            <a:r>
              <a:rPr lang="zh-CN" altLang="en-US" sz="1800" b="1" smtClean="0">
                <a:latin typeface="微软雅黑" pitchFamily="34" charset="-122"/>
                <a:ea typeface="微软雅黑" pitchFamily="34" charset="-122"/>
              </a:rPr>
              <a:t>每个音节都至少含元音字母</a:t>
            </a:r>
            <a:r>
              <a:rPr lang="en-US" altLang="zh-CN" sz="1800" b="1" dirty="0" smtClean="0">
                <a:latin typeface="微软雅黑" pitchFamily="34" charset="-122"/>
                <a:ea typeface="微软雅黑" pitchFamily="34" charset="-122"/>
              </a:rPr>
              <a:t>a e </a:t>
            </a:r>
            <a:r>
              <a:rPr lang="en-US" altLang="zh-CN" sz="1800" b="1" dirty="0" err="1" smtClean="0">
                <a:latin typeface="微软雅黑" pitchFamily="34" charset="-122"/>
                <a:ea typeface="微软雅黑" pitchFamily="34" charset="-122"/>
              </a:rPr>
              <a:t>i</a:t>
            </a:r>
            <a:r>
              <a:rPr lang="en-US" altLang="zh-CN" sz="1800" b="1" smtClean="0">
                <a:latin typeface="微软雅黑" pitchFamily="34" charset="-122"/>
                <a:ea typeface="微软雅黑" pitchFamily="34" charset="-122"/>
              </a:rPr>
              <a:t> o u y</a:t>
            </a:r>
            <a:r>
              <a:rPr lang="zh-CN" altLang="en-US" sz="1800" b="1" smtClean="0">
                <a:latin typeface="微软雅黑" pitchFamily="34" charset="-122"/>
                <a:ea typeface="微软雅黑" pitchFamily="34" charset="-122"/>
              </a:rPr>
              <a:t>之一</a:t>
            </a:r>
            <a:endParaRPr lang="en-US" altLang="zh-CN" sz="1800" b="1" smtClean="0">
              <a:latin typeface="微软雅黑" pitchFamily="34" charset="-122"/>
              <a:ea typeface="微软雅黑" pitchFamily="34" charset="-122"/>
            </a:endParaRPr>
          </a:p>
          <a:p>
            <a:pPr lvl="1">
              <a:lnSpc>
                <a:spcPct val="130000"/>
              </a:lnSpc>
              <a:spcBef>
                <a:spcPts val="0"/>
              </a:spcBef>
            </a:pPr>
            <a:r>
              <a:rPr lang="zh-CN" altLang="en-US" sz="1800" b="1" smtClean="0">
                <a:latin typeface="微软雅黑" pitchFamily="34" charset="-122"/>
                <a:ea typeface="微软雅黑" pitchFamily="34" charset="-122"/>
              </a:rPr>
              <a:t>每个音节不多于四个字母，只用</a:t>
            </a:r>
            <a:r>
              <a:rPr lang="en-US" altLang="zh-CN" sz="1800" b="1" smtClean="0">
                <a:latin typeface="微软雅黑" pitchFamily="34" charset="-122"/>
                <a:ea typeface="微软雅黑" pitchFamily="34" charset="-122"/>
              </a:rPr>
              <a:t>26</a:t>
            </a:r>
            <a:r>
              <a:rPr lang="zh-CN" altLang="en-US" sz="1800" b="1" smtClean="0">
                <a:latin typeface="微软雅黑" pitchFamily="34" charset="-122"/>
                <a:ea typeface="微软雅黑" pitchFamily="34" charset="-122"/>
              </a:rPr>
              <a:t>个拉丁字母，不加符号。</a:t>
            </a:r>
            <a:endParaRPr lang="en-US" altLang="zh-CN" sz="1800" b="1" dirty="0" smtClean="0"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850106"/>
          </a:xfrm>
        </p:spPr>
        <p:txBody>
          <a:bodyPr>
            <a:noAutofit/>
          </a:bodyPr>
          <a:lstStyle/>
          <a:p>
            <a:pPr fontAlgn="ctr"/>
            <a:r>
              <a:rPr lang="zh-CN" altLang="en-US" sz="2400" b="1" smtClean="0">
                <a:latin typeface="微软雅黑 (标题)"/>
              </a:rPr>
              <a:t>一个音节：由声母、韵头、韵中、韵尾、声调组成：</a:t>
            </a:r>
            <a:r>
              <a:rPr lang="en-US" altLang="zh-CN" sz="2400" b="1" smtClean="0">
                <a:latin typeface="微软雅黑 (标题)"/>
              </a:rPr>
              <a:t/>
            </a:r>
            <a:br>
              <a:rPr lang="en-US" altLang="zh-CN" sz="2400" b="1" smtClean="0">
                <a:latin typeface="微软雅黑 (标题)"/>
              </a:rPr>
            </a:br>
            <a:r>
              <a:rPr lang="zh-CN" altLang="en-US" sz="2000" b="1" smtClean="0">
                <a:latin typeface="微软雅黑 (标题)"/>
              </a:rPr>
              <a:t>声母</a:t>
            </a:r>
            <a:r>
              <a:rPr lang="en-US" altLang="zh-CN" sz="2000" b="1" smtClean="0">
                <a:solidFill>
                  <a:srgbClr val="0070C0"/>
                </a:solidFill>
                <a:latin typeface="Times New Roman"/>
                <a:ea typeface="+mn-ea"/>
                <a:cs typeface="+mn-cs"/>
              </a:rPr>
              <a:t>(</a:t>
            </a:r>
            <a:r>
              <a:rPr lang="zh-CN" altLang="en-US" sz="2000" b="1" smtClean="0">
                <a:solidFill>
                  <a:srgbClr val="0070C0"/>
                </a:solidFill>
                <a:latin typeface="Times New Roman"/>
                <a:ea typeface="+mn-ea"/>
                <a:cs typeface="+mn-cs"/>
              </a:rPr>
              <a:t>现代汉语拼音读法</a:t>
            </a:r>
            <a:r>
              <a:rPr lang="en-US" altLang="zh-CN" sz="2000" b="1" smtClean="0">
                <a:solidFill>
                  <a:srgbClr val="0070C0"/>
                </a:solidFill>
                <a:latin typeface="Times New Roman"/>
                <a:ea typeface="+mn-ea"/>
                <a:cs typeface="+mn-cs"/>
              </a:rPr>
              <a:t>) </a:t>
            </a:r>
            <a:br>
              <a:rPr lang="en-US" altLang="zh-CN" sz="2000" b="1" smtClean="0">
                <a:solidFill>
                  <a:srgbClr val="0070C0"/>
                </a:solidFill>
                <a:latin typeface="Times New Roman"/>
                <a:ea typeface="+mn-ea"/>
                <a:cs typeface="+mn-cs"/>
              </a:rPr>
            </a:br>
            <a:r>
              <a:rPr lang="zh-CN" altLang="en-US" sz="1600" b="1" smtClean="0">
                <a:solidFill>
                  <a:srgbClr val="FF0000"/>
                </a:solidFill>
                <a:latin typeface="Times New Roman"/>
              </a:rPr>
              <a:t>声母都是单字母、单字母</a:t>
            </a:r>
            <a:r>
              <a:rPr lang="en-US" altLang="zh-CN" sz="1600" b="1" smtClean="0">
                <a:solidFill>
                  <a:srgbClr val="FF0000"/>
                </a:solidFill>
                <a:latin typeface="Times New Roman"/>
                <a:ea typeface="+mn-ea"/>
                <a:cs typeface="+mn-cs"/>
              </a:rPr>
              <a:t>+l</a:t>
            </a:r>
            <a:r>
              <a:rPr lang="zh-CN" altLang="en-US" sz="1600" b="1" smtClean="0">
                <a:solidFill>
                  <a:srgbClr val="FF0000"/>
                </a:solidFill>
                <a:latin typeface="Times New Roman"/>
              </a:rPr>
              <a:t> 、单字母</a:t>
            </a:r>
            <a:r>
              <a:rPr lang="en-US" altLang="zh-CN" sz="1600" b="1" smtClean="0">
                <a:solidFill>
                  <a:srgbClr val="FF0000"/>
                </a:solidFill>
                <a:latin typeface="Times New Roman"/>
              </a:rPr>
              <a:t>+h</a:t>
            </a:r>
            <a:r>
              <a:rPr lang="zh-CN" altLang="en-US" sz="1600" b="1" smtClean="0">
                <a:solidFill>
                  <a:srgbClr val="FF0000"/>
                </a:solidFill>
                <a:latin typeface="Times New Roman"/>
              </a:rPr>
              <a:t> 、单字母</a:t>
            </a:r>
            <a:r>
              <a:rPr lang="en-US" altLang="zh-CN" sz="1600" b="1" smtClean="0">
                <a:solidFill>
                  <a:srgbClr val="FF0000"/>
                </a:solidFill>
                <a:latin typeface="Times New Roman"/>
              </a:rPr>
              <a:t>+hl</a:t>
            </a:r>
            <a:r>
              <a:rPr lang="zh-CN" altLang="en-US" sz="1600" b="1" smtClean="0">
                <a:solidFill>
                  <a:srgbClr val="FF0000"/>
                </a:solidFill>
                <a:latin typeface="Times New Roman"/>
              </a:rPr>
              <a:t>四种之一</a:t>
            </a:r>
            <a:endParaRPr lang="en-US" altLang="zh-CN" sz="2000" b="1">
              <a:solidFill>
                <a:srgbClr val="FF0000"/>
              </a:solidFill>
              <a:latin typeface="Times New Roman"/>
              <a:ea typeface="+mn-ea"/>
              <a:cs typeface="+mn-cs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185299" y="1146056"/>
          <a:ext cx="8851197" cy="1706880"/>
        </p:xfrm>
        <a:graphic>
          <a:graphicData uri="http://schemas.openxmlformats.org/drawingml/2006/table">
            <a:tbl>
              <a:tblPr/>
              <a:tblGrid>
                <a:gridCol w="405250"/>
                <a:gridCol w="963103"/>
                <a:gridCol w="349250"/>
                <a:gridCol w="921230"/>
                <a:gridCol w="538163"/>
                <a:gridCol w="1200031"/>
                <a:gridCol w="342367"/>
                <a:gridCol w="1507467"/>
                <a:gridCol w="363328"/>
                <a:gridCol w="910762"/>
                <a:gridCol w="512763"/>
                <a:gridCol w="837483"/>
              </a:tblGrid>
              <a:tr h="18629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b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(b)</a:t>
                      </a:r>
                      <a:endParaRPr lang="en-US" sz="1600" b="1" i="0" u="none" strike="noStrike">
                        <a:solidFill>
                          <a:srgbClr val="0070C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p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(p) </a:t>
                      </a:r>
                      <a:endParaRPr lang="en-US" sz="1600" b="1" i="0" u="none" strike="noStrike">
                        <a:solidFill>
                          <a:srgbClr val="0070C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bh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(</a:t>
                      </a:r>
                      <a:r>
                        <a:rPr lang="zh-CN" altLang="en-US" sz="1600" b="1" i="0" u="none" strike="noStrike" smtClean="0">
                          <a:solidFill>
                            <a:srgbClr val="0070C0"/>
                          </a:solidFill>
                          <a:latin typeface="宋体"/>
                        </a:rPr>
                        <a:t>浊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b) </a:t>
                      </a:r>
                      <a:endParaRPr lang="en-US" sz="1600" b="1" i="0" u="none" strike="noStrike">
                        <a:solidFill>
                          <a:srgbClr val="0070C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m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(m) </a:t>
                      </a:r>
                      <a:endParaRPr lang="en-US" sz="1600" b="1" i="0" u="none" strike="noStrike">
                        <a:solidFill>
                          <a:srgbClr val="0070C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600" b="1" i="0" u="none" strike="noStrike" smtClean="0">
                          <a:solidFill>
                            <a:srgbClr val="000000"/>
                          </a:solidFill>
                          <a:latin typeface="Arial"/>
                        </a:rPr>
                        <a:t>_</a:t>
                      </a:r>
                      <a:endParaRPr lang="zh-CN" altLang="en-US" sz="16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en-US" altLang="zh-CN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zh-CN" altLang="en-US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无声母</a:t>
                      </a:r>
                      <a:r>
                        <a:rPr kumimoji="0" lang="en-US" altLang="zh-CN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)</a:t>
                      </a:r>
                      <a:endParaRPr kumimoji="0" lang="zh-CN" altLang="en-US" sz="1600" b="1" i="0" u="none" strike="noStrike" kern="1200">
                        <a:solidFill>
                          <a:srgbClr val="0070C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6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6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18629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d</a:t>
                      </a:r>
                      <a:endParaRPr lang="en-US" sz="1600" b="1" i="0" u="none" strike="noStrike" baseline="3000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(d) </a:t>
                      </a:r>
                      <a:endParaRPr lang="en-US" sz="1600" b="1" i="0" u="none" strike="noStrike">
                        <a:solidFill>
                          <a:srgbClr val="0070C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t</a:t>
                      </a:r>
                      <a:endParaRPr lang="en-US" sz="1600" b="1" i="0" u="none" strike="noStrike" baseline="3000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(t) </a:t>
                      </a:r>
                      <a:endParaRPr lang="en-US" sz="1600" b="1" i="0" u="none" strike="noStrike" baseline="30000">
                        <a:solidFill>
                          <a:srgbClr val="0070C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d</a:t>
                      </a:r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h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(</a:t>
                      </a:r>
                      <a:r>
                        <a:rPr lang="zh-CN" altLang="en-US" sz="1600" b="1" i="0" u="none" strike="noStrike" smtClean="0">
                          <a:solidFill>
                            <a:srgbClr val="0070C0"/>
                          </a:solidFill>
                          <a:latin typeface="宋体"/>
                        </a:rPr>
                        <a:t>浊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d) </a:t>
                      </a:r>
                      <a:endParaRPr lang="en-US" sz="1600" b="1" i="0" u="none" strike="noStrike">
                        <a:solidFill>
                          <a:srgbClr val="0070C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n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(n) </a:t>
                      </a:r>
                      <a:endParaRPr lang="en-US" sz="1600" b="1" i="0" u="none" strike="noStrike">
                        <a:solidFill>
                          <a:srgbClr val="0070C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l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(l) </a:t>
                      </a:r>
                      <a:endParaRPr lang="en-US" sz="1600" b="1" i="0" u="none" strike="noStrike">
                        <a:solidFill>
                          <a:srgbClr val="0070C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y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(y) </a:t>
                      </a:r>
                      <a:endParaRPr lang="en-US" sz="1600" b="1" i="0" u="none" strike="noStrike">
                        <a:solidFill>
                          <a:srgbClr val="0070C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017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dl</a:t>
                      </a:r>
                      <a:endParaRPr lang="en-US" sz="1600" b="1" i="0" u="none" strike="noStrike" baseline="3000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(</a:t>
                      </a:r>
                      <a:r>
                        <a:rPr lang="zh-CN" altLang="en-US" sz="1600" b="1" i="0" u="none" strike="noStrike" smtClean="0">
                          <a:solidFill>
                            <a:srgbClr val="0070C0"/>
                          </a:solidFill>
                          <a:latin typeface="宋体"/>
                        </a:rPr>
                        <a:t>卷舌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d) </a:t>
                      </a:r>
                      <a:endParaRPr lang="en-US" sz="1600" b="1" i="0" u="none" strike="noStrike">
                        <a:solidFill>
                          <a:srgbClr val="0070C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tl</a:t>
                      </a:r>
                      <a:endParaRPr lang="en-US" sz="1600" b="1" i="0" u="none" strike="noStrike" baseline="3000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(</a:t>
                      </a:r>
                      <a:r>
                        <a:rPr lang="zh-CN" altLang="en-US" sz="1600" b="1" i="0" u="none" strike="noStrike" smtClean="0">
                          <a:solidFill>
                            <a:srgbClr val="0070C0"/>
                          </a:solidFill>
                          <a:latin typeface="宋体"/>
                        </a:rPr>
                        <a:t>卷舌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t) </a:t>
                      </a:r>
                      <a:endParaRPr lang="en-US" sz="1600" b="1" i="0" u="none" strike="noStrike">
                        <a:solidFill>
                          <a:srgbClr val="0070C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d</a:t>
                      </a:r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hl</a:t>
                      </a:r>
                      <a:endParaRPr lang="en-US" altLang="zh-CN" sz="1600" b="1" i="0" u="none" strike="noStrike" baseline="30000" smtClean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(</a:t>
                      </a:r>
                      <a:r>
                        <a:rPr lang="zh-CN" altLang="en-US" sz="1600" b="1" i="0" u="none" strike="noStrike" smtClean="0">
                          <a:solidFill>
                            <a:srgbClr val="0070C0"/>
                          </a:solidFill>
                          <a:latin typeface="宋体"/>
                        </a:rPr>
                        <a:t>卷舌浊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d) </a:t>
                      </a:r>
                      <a:endParaRPr lang="en-US" sz="1600" b="1" i="0" u="none" strike="noStrike">
                        <a:solidFill>
                          <a:srgbClr val="0070C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nl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(</a:t>
                      </a:r>
                      <a:r>
                        <a:rPr lang="zh-CN" altLang="en-US" sz="1600" b="1" i="0" u="none" strike="noStrike" smtClean="0">
                          <a:solidFill>
                            <a:srgbClr val="0070C0"/>
                          </a:solidFill>
                          <a:latin typeface="宋体"/>
                        </a:rPr>
                        <a:t>卷舌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n) </a:t>
                      </a:r>
                      <a:endParaRPr lang="en-US" sz="1600" b="1" i="0" u="none" strike="noStrike">
                        <a:solidFill>
                          <a:srgbClr val="0070C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6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6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6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6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18629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z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(z) </a:t>
                      </a:r>
                      <a:endParaRPr lang="en-US" sz="1600" b="1" i="0" u="none" strike="noStrike">
                        <a:solidFill>
                          <a:srgbClr val="0070C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c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(c) </a:t>
                      </a:r>
                      <a:endParaRPr lang="en-US" sz="1600" b="1" i="0" u="none" strike="noStrike">
                        <a:solidFill>
                          <a:srgbClr val="0070C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j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(</a:t>
                      </a:r>
                      <a:r>
                        <a:rPr lang="zh-CN" altLang="en-US" sz="1600" b="1" i="0" u="none" strike="noStrike" smtClean="0">
                          <a:solidFill>
                            <a:srgbClr val="0070C0"/>
                          </a:solidFill>
                          <a:latin typeface="宋体"/>
                        </a:rPr>
                        <a:t>浊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z) </a:t>
                      </a:r>
                      <a:endParaRPr lang="en-US" sz="1600" b="1" i="0" u="none" strike="noStrike">
                        <a:solidFill>
                          <a:srgbClr val="0070C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600" b="1" i="0" u="none" strike="noStrike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6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s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(s) </a:t>
                      </a:r>
                      <a:endParaRPr lang="en-US" sz="1600" b="1" i="0" u="none" strike="noStrike">
                        <a:solidFill>
                          <a:srgbClr val="0070C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r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(z) </a:t>
                      </a:r>
                      <a:endParaRPr lang="en-US" sz="1600" b="1" i="0" u="none" strike="noStrike">
                        <a:solidFill>
                          <a:srgbClr val="0070C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18629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zh 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(zh) </a:t>
                      </a:r>
                      <a:endParaRPr lang="en-US" sz="1600" b="1" i="0" u="none" strike="noStrike">
                        <a:solidFill>
                          <a:srgbClr val="0070C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ch</a:t>
                      </a:r>
                      <a:endParaRPr lang="en-US" sz="1600" b="1" i="0" u="none" strike="noStrike" baseline="3000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(ch) </a:t>
                      </a:r>
                      <a:endParaRPr lang="en-US" sz="1600" b="1" i="0" u="none" strike="noStrike" baseline="30000">
                        <a:solidFill>
                          <a:srgbClr val="0070C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jh 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(</a:t>
                      </a:r>
                      <a:r>
                        <a:rPr lang="zh-CN" altLang="en-US" sz="1600" b="1" i="0" u="none" strike="noStrike" smtClean="0">
                          <a:solidFill>
                            <a:srgbClr val="0070C0"/>
                          </a:solidFill>
                          <a:latin typeface="宋体"/>
                        </a:rPr>
                        <a:t>浊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zh) </a:t>
                      </a:r>
                      <a:endParaRPr lang="en-US" sz="1600" b="1" i="0" u="none" strike="noStrike">
                        <a:solidFill>
                          <a:srgbClr val="0070C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600" b="1" i="0" u="none" strike="noStrike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6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sh 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(sh) </a:t>
                      </a:r>
                      <a:endParaRPr lang="en-US" sz="1600" b="1" i="0" u="none" strike="noStrike">
                        <a:solidFill>
                          <a:srgbClr val="0070C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rhl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(</a:t>
                      </a:r>
                      <a:r>
                        <a:rPr lang="zh-CN" altLang="en-US" sz="1600" b="1" i="0" u="none" strike="noStrike" smtClean="0">
                          <a:solidFill>
                            <a:srgbClr val="0070C0"/>
                          </a:solidFill>
                          <a:latin typeface="宋体"/>
                        </a:rPr>
                        <a:t>浊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sh) </a:t>
                      </a:r>
                      <a:endParaRPr lang="en-US" sz="1600" b="1" i="0" u="none" strike="noStrike">
                        <a:solidFill>
                          <a:srgbClr val="0070C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18629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xh 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(j) </a:t>
                      </a:r>
                      <a:endParaRPr lang="en-US" sz="1600" b="1" i="0" u="none" strike="noStrike">
                        <a:solidFill>
                          <a:srgbClr val="0070C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th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(q) </a:t>
                      </a:r>
                      <a:endParaRPr lang="en-US" sz="1600" b="1" i="0" u="none" strike="noStrike">
                        <a:solidFill>
                          <a:srgbClr val="0070C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yh 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(</a:t>
                      </a:r>
                      <a:r>
                        <a:rPr lang="zh-CN" altLang="en-US" sz="1600" b="1" i="0" u="none" strike="noStrike" smtClean="0">
                          <a:solidFill>
                            <a:srgbClr val="0070C0"/>
                          </a:solidFill>
                          <a:latin typeface="宋体"/>
                        </a:rPr>
                        <a:t>浊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j) </a:t>
                      </a:r>
                      <a:endParaRPr lang="en-US" sz="1600" b="1" i="0" u="none" strike="noStrike">
                        <a:solidFill>
                          <a:srgbClr val="0070C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nh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(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ni) 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x 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(x) </a:t>
                      </a:r>
                      <a:endParaRPr lang="en-US" sz="1600" b="1" i="0" u="none" strike="noStrike">
                        <a:solidFill>
                          <a:srgbClr val="0070C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rh 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(</a:t>
                      </a:r>
                      <a:r>
                        <a:rPr lang="zh-CN" altLang="en-US" sz="1600" b="1" i="0" u="none" strike="noStrike" smtClean="0">
                          <a:solidFill>
                            <a:srgbClr val="0070C0"/>
                          </a:solidFill>
                          <a:latin typeface="宋体"/>
                        </a:rPr>
                        <a:t>浊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x) </a:t>
                      </a:r>
                      <a:endParaRPr lang="en-US" sz="1600" b="1" i="0" u="none" strike="noStrike">
                        <a:solidFill>
                          <a:srgbClr val="0070C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23487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g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(g) </a:t>
                      </a:r>
                      <a:endParaRPr lang="en-US" sz="1600" b="1" i="0" u="none" strike="noStrike">
                        <a:solidFill>
                          <a:srgbClr val="0070C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k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(k) </a:t>
                      </a:r>
                      <a:endParaRPr lang="en-US" sz="1600" b="1" i="0" u="none" strike="noStrike">
                        <a:solidFill>
                          <a:srgbClr val="0070C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gh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(</a:t>
                      </a:r>
                      <a:r>
                        <a:rPr lang="zh-CN" altLang="en-US" sz="1600" b="1" i="0" u="none" strike="noStrike" smtClean="0">
                          <a:solidFill>
                            <a:srgbClr val="0070C0"/>
                          </a:solidFill>
                          <a:latin typeface="宋体"/>
                        </a:rPr>
                        <a:t>浊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g) </a:t>
                      </a:r>
                      <a:endParaRPr lang="en-US" sz="1600" b="1" i="0" u="none" strike="noStrike">
                        <a:solidFill>
                          <a:srgbClr val="0070C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q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(</a:t>
                      </a:r>
                      <a:r>
                        <a:rPr lang="zh-CN" altLang="en-US" sz="1600" b="1" i="0" u="none" strike="noStrike" smtClean="0">
                          <a:solidFill>
                            <a:srgbClr val="0070C0"/>
                          </a:solidFill>
                          <a:latin typeface="宋体"/>
                        </a:rPr>
                        <a:t>以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g</a:t>
                      </a:r>
                      <a:r>
                        <a:rPr lang="zh-CN" altLang="en-US" sz="1600" b="1" i="0" u="none" strike="noStrike" smtClean="0">
                          <a:solidFill>
                            <a:srgbClr val="0070C0"/>
                          </a:solidFill>
                          <a:latin typeface="宋体"/>
                        </a:rPr>
                        <a:t>口型发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n</a:t>
                      </a:r>
                      <a:r>
                        <a:rPr lang="en-US" sz="1600" b="1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) 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h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(h) </a:t>
                      </a:r>
                      <a:endParaRPr lang="en-US" sz="1600" b="1" i="0" u="none" strike="noStrike">
                        <a:solidFill>
                          <a:srgbClr val="0070C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f</a:t>
                      </a:r>
                      <a:endParaRPr lang="en-US" sz="16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(</a:t>
                      </a:r>
                      <a:r>
                        <a:rPr lang="zh-CN" altLang="en-US" sz="1600" b="1" i="0" u="none" strike="noStrike" smtClean="0">
                          <a:solidFill>
                            <a:srgbClr val="0070C0"/>
                          </a:solidFill>
                          <a:latin typeface="宋体"/>
                        </a:rPr>
                        <a:t>浊</a:t>
                      </a:r>
                      <a:r>
                        <a:rPr lang="en-US" sz="1600" b="1" i="0" u="none" strike="noStrike" smtClean="0">
                          <a:solidFill>
                            <a:srgbClr val="0070C0"/>
                          </a:solidFill>
                          <a:latin typeface="Times New Roman"/>
                        </a:rPr>
                        <a:t>h) </a:t>
                      </a:r>
                      <a:endParaRPr lang="en-US" sz="1600" b="1" i="0" u="none" strike="noStrike">
                        <a:solidFill>
                          <a:srgbClr val="0070C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表格 7"/>
          <p:cNvGraphicFramePr>
            <a:graphicFrameLocks noGrp="1"/>
          </p:cNvGraphicFramePr>
          <p:nvPr/>
        </p:nvGraphicFramePr>
        <p:xfrm>
          <a:off x="179512" y="3284984"/>
          <a:ext cx="8424936" cy="276159"/>
        </p:xfrm>
        <a:graphic>
          <a:graphicData uri="http://schemas.openxmlformats.org/drawingml/2006/table">
            <a:tbl>
              <a:tblPr/>
              <a:tblGrid>
                <a:gridCol w="548303"/>
                <a:gridCol w="1303077"/>
                <a:gridCol w="472535"/>
                <a:gridCol w="1246423"/>
                <a:gridCol w="728134"/>
                <a:gridCol w="1623641"/>
                <a:gridCol w="463222"/>
                <a:gridCol w="2039601"/>
              </a:tblGrid>
              <a:tr h="2761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_</a:t>
                      </a:r>
                      <a:endParaRPr lang="en-US" sz="18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en-US" altLang="zh-CN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zh-CN" altLang="en-US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无韵头</a:t>
                      </a:r>
                      <a:r>
                        <a:rPr kumimoji="0" lang="en-US" altLang="zh-CN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)</a:t>
                      </a:r>
                      <a:endParaRPr kumimoji="0" lang="en-US" sz="1600" b="1" i="0" u="none" strike="noStrike" kern="1200">
                        <a:solidFill>
                          <a:srgbClr val="0070C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i</a:t>
                      </a:r>
                      <a:endParaRPr lang="en-US" sz="18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en-US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(i)</a:t>
                      </a:r>
                      <a:endParaRPr kumimoji="0" lang="en-US" sz="1600" b="1" i="0" u="none" strike="noStrike" kern="1200">
                        <a:solidFill>
                          <a:srgbClr val="0070C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u</a:t>
                      </a:r>
                      <a:endParaRPr lang="en-US" sz="18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en-US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(u)</a:t>
                      </a:r>
                      <a:endParaRPr kumimoji="0" lang="en-US" sz="1600" b="1" i="0" u="none" strike="noStrike" kern="1200">
                        <a:solidFill>
                          <a:srgbClr val="0070C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y</a:t>
                      </a:r>
                      <a:endParaRPr lang="en-US" sz="18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en-US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(yu)</a:t>
                      </a:r>
                      <a:endParaRPr kumimoji="0" lang="en-US" sz="1600" b="1" i="0" u="none" strike="noStrike" kern="1200">
                        <a:solidFill>
                          <a:srgbClr val="0070C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" name="矩形 9"/>
          <p:cNvSpPr/>
          <p:nvPr/>
        </p:nvSpPr>
        <p:spPr>
          <a:xfrm>
            <a:off x="2987824" y="2852936"/>
            <a:ext cx="33123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 b="1" smtClean="0">
                <a:solidFill>
                  <a:schemeClr val="tx2"/>
                </a:solidFill>
                <a:latin typeface="微软雅黑 (标题)"/>
                <a:ea typeface="+mj-ea"/>
                <a:cs typeface="+mj-cs"/>
              </a:rPr>
              <a:t>韵头</a:t>
            </a:r>
            <a:r>
              <a:rPr lang="en-US" altLang="zh-CN" b="1" smtClean="0">
                <a:solidFill>
                  <a:srgbClr val="0070C0"/>
                </a:solidFill>
                <a:latin typeface="Times New Roman"/>
              </a:rPr>
              <a:t>(</a:t>
            </a:r>
            <a:r>
              <a:rPr lang="zh-CN" altLang="en-US" b="1" smtClean="0">
                <a:solidFill>
                  <a:srgbClr val="0070C0"/>
                </a:solidFill>
                <a:latin typeface="Times New Roman"/>
              </a:rPr>
              <a:t>现代汉语拼音读法</a:t>
            </a:r>
            <a:r>
              <a:rPr lang="en-US" altLang="zh-CN" b="1" smtClean="0">
                <a:solidFill>
                  <a:srgbClr val="0070C0"/>
                </a:solidFill>
                <a:latin typeface="Times New Roman"/>
              </a:rPr>
              <a:t>)</a:t>
            </a:r>
            <a:endParaRPr lang="zh-CN" altLang="en-US"/>
          </a:p>
        </p:txBody>
      </p:sp>
      <p:graphicFrame>
        <p:nvGraphicFramePr>
          <p:cNvPr id="11" name="表格 10"/>
          <p:cNvGraphicFramePr>
            <a:graphicFrameLocks noGrp="1"/>
          </p:cNvGraphicFramePr>
          <p:nvPr/>
        </p:nvGraphicFramePr>
        <p:xfrm>
          <a:off x="179512" y="4005064"/>
          <a:ext cx="8573171" cy="552318"/>
        </p:xfrm>
        <a:graphic>
          <a:graphicData uri="http://schemas.openxmlformats.org/drawingml/2006/table">
            <a:tbl>
              <a:tblPr/>
              <a:tblGrid>
                <a:gridCol w="405250"/>
                <a:gridCol w="963103"/>
                <a:gridCol w="349250"/>
                <a:gridCol w="921230"/>
                <a:gridCol w="538163"/>
                <a:gridCol w="1200031"/>
                <a:gridCol w="342367"/>
                <a:gridCol w="947737"/>
                <a:gridCol w="363328"/>
                <a:gridCol w="910762"/>
                <a:gridCol w="512763"/>
                <a:gridCol w="1119187"/>
              </a:tblGrid>
              <a:tr h="2761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o</a:t>
                      </a:r>
                      <a:endParaRPr lang="en-US" sz="18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en-US" altLang="zh-CN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zh-CN" altLang="en-US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大口</a:t>
                      </a:r>
                      <a:r>
                        <a:rPr kumimoji="0" lang="en-US" altLang="zh-CN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a)</a:t>
                      </a:r>
                      <a:endParaRPr kumimoji="0" lang="en-US" sz="1600" b="1" i="0" u="none" strike="noStrike" kern="1200">
                        <a:solidFill>
                          <a:srgbClr val="0070C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a</a:t>
                      </a:r>
                      <a:endParaRPr lang="en-US" sz="18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en-US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(a)</a:t>
                      </a:r>
                      <a:endParaRPr kumimoji="0" lang="en-US" sz="1600" b="1" i="0" u="none" strike="noStrike" kern="1200">
                        <a:solidFill>
                          <a:srgbClr val="0070C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e</a:t>
                      </a:r>
                      <a:endParaRPr lang="en-US" sz="18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600" b="1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(ye</a:t>
                      </a:r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的</a:t>
                      </a:r>
                      <a:r>
                        <a:rPr lang="en-US" altLang="zh-CN" sz="1600" b="1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e</a:t>
                      </a:r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音</a:t>
                      </a:r>
                      <a:r>
                        <a:rPr lang="en-US" altLang="zh-CN" sz="1600" b="1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)</a:t>
                      </a:r>
                      <a:endParaRPr kumimoji="0" lang="en-US" sz="1600" b="1" i="0" u="none" strike="noStrike" kern="1200">
                        <a:solidFill>
                          <a:srgbClr val="0070C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ae</a:t>
                      </a:r>
                      <a:endParaRPr lang="en-US" sz="18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1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英语的</a:t>
                      </a:r>
                      <a:r>
                        <a:rPr kumimoji="0" lang="en-US" altLang="zh-CN" sz="1600" b="1" i="0" u="none" strike="noStrike" kern="1200" smtClean="0">
                          <a:solidFill>
                            <a:srgbClr val="000000"/>
                          </a:solidFill>
                          <a:latin typeface="Times New Roman"/>
                          <a:ea typeface="+mn-ea"/>
                          <a:cs typeface="+mn-cs"/>
                        </a:rPr>
                        <a:t>[æ]</a:t>
                      </a:r>
                      <a:endParaRPr kumimoji="0" lang="en-US" sz="1600" b="1" i="0" u="none" strike="noStrike" kern="1200">
                        <a:solidFill>
                          <a:srgbClr val="0070C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i</a:t>
                      </a:r>
                      <a:endParaRPr lang="en-US" sz="18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en-US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(i)</a:t>
                      </a:r>
                      <a:endParaRPr kumimoji="0" lang="en-US" sz="1600" b="1" i="0" u="none" strike="noStrike" kern="1200">
                        <a:solidFill>
                          <a:srgbClr val="0070C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ii</a:t>
                      </a:r>
                      <a:endParaRPr lang="en-US" altLang="zh-CN" sz="18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en-US" altLang="zh-CN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zh-CN" altLang="en-US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扁口型的</a:t>
                      </a:r>
                      <a:r>
                        <a:rPr kumimoji="0" lang="en-US" altLang="zh-CN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u)</a:t>
                      </a:r>
                      <a:endParaRPr kumimoji="0" lang="zh-CN" altLang="en-US" sz="1600" b="1" i="0" u="none" strike="noStrike" kern="1200">
                        <a:solidFill>
                          <a:srgbClr val="0070C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61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ar</a:t>
                      </a:r>
                      <a:endParaRPr lang="en-US" sz="18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en-US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(e)</a:t>
                      </a:r>
                      <a:endParaRPr kumimoji="0" lang="en-US" sz="1600" b="1" i="0" u="none" strike="noStrike" kern="1200">
                        <a:solidFill>
                          <a:srgbClr val="0070C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oo</a:t>
                      </a:r>
                      <a:endParaRPr lang="en-US" sz="18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en-US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(ou)</a:t>
                      </a:r>
                      <a:endParaRPr kumimoji="0" lang="en-US" sz="1600" b="1" i="0" u="none" strike="noStrike" kern="1200">
                        <a:solidFill>
                          <a:srgbClr val="0070C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ao</a:t>
                      </a:r>
                      <a:endParaRPr lang="en-US" sz="18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en-US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(o)</a:t>
                      </a:r>
                      <a:endParaRPr kumimoji="0" lang="en-US" sz="1600" b="1" i="0" u="none" strike="noStrike" kern="1200">
                        <a:solidFill>
                          <a:srgbClr val="0070C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u</a:t>
                      </a:r>
                      <a:endParaRPr lang="en-US" sz="18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en-US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(u)</a:t>
                      </a:r>
                      <a:endParaRPr kumimoji="0" lang="en-US" sz="1600" b="1" i="0" u="none" strike="noStrike" kern="1200">
                        <a:solidFill>
                          <a:srgbClr val="0070C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8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8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8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zh-CN" altLang="en-US" sz="18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2" name="矩形 11"/>
          <p:cNvSpPr/>
          <p:nvPr/>
        </p:nvSpPr>
        <p:spPr>
          <a:xfrm>
            <a:off x="2993611" y="3573016"/>
            <a:ext cx="33123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 b="1" smtClean="0">
                <a:solidFill>
                  <a:schemeClr val="tx2"/>
                </a:solidFill>
                <a:latin typeface="微软雅黑 (标题)"/>
                <a:ea typeface="+mj-ea"/>
                <a:cs typeface="+mj-cs"/>
              </a:rPr>
              <a:t>韵中</a:t>
            </a:r>
            <a:r>
              <a:rPr lang="en-US" altLang="zh-CN" b="1" smtClean="0">
                <a:solidFill>
                  <a:srgbClr val="0070C0"/>
                </a:solidFill>
                <a:latin typeface="Times New Roman"/>
              </a:rPr>
              <a:t>(</a:t>
            </a:r>
            <a:r>
              <a:rPr lang="zh-CN" altLang="en-US" b="1" smtClean="0">
                <a:solidFill>
                  <a:srgbClr val="0070C0"/>
                </a:solidFill>
                <a:latin typeface="Times New Roman"/>
              </a:rPr>
              <a:t>现代汉语拼音读法</a:t>
            </a:r>
            <a:r>
              <a:rPr lang="en-US" altLang="zh-CN" b="1" smtClean="0">
                <a:solidFill>
                  <a:srgbClr val="0070C0"/>
                </a:solidFill>
                <a:latin typeface="Times New Roman"/>
              </a:rPr>
              <a:t>)</a:t>
            </a:r>
            <a:endParaRPr lang="zh-CN" altLang="en-US"/>
          </a:p>
        </p:txBody>
      </p:sp>
      <p:graphicFrame>
        <p:nvGraphicFramePr>
          <p:cNvPr id="14" name="表格 13"/>
          <p:cNvGraphicFramePr>
            <a:graphicFrameLocks noGrp="1"/>
          </p:cNvGraphicFramePr>
          <p:nvPr/>
        </p:nvGraphicFramePr>
        <p:xfrm>
          <a:off x="179512" y="4964914"/>
          <a:ext cx="8573171" cy="276159"/>
        </p:xfrm>
        <a:graphic>
          <a:graphicData uri="http://schemas.openxmlformats.org/drawingml/2006/table">
            <a:tbl>
              <a:tblPr/>
              <a:tblGrid>
                <a:gridCol w="405250"/>
                <a:gridCol w="963103"/>
                <a:gridCol w="349250"/>
                <a:gridCol w="921230"/>
                <a:gridCol w="538163"/>
                <a:gridCol w="1200031"/>
                <a:gridCol w="342367"/>
                <a:gridCol w="947737"/>
                <a:gridCol w="363328"/>
                <a:gridCol w="910762"/>
                <a:gridCol w="512763"/>
                <a:gridCol w="1119187"/>
              </a:tblGrid>
              <a:tr h="2761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_</a:t>
                      </a:r>
                      <a:endParaRPr lang="en-US" sz="18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en-US" altLang="zh-CN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zh-CN" altLang="en-US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无韵尾</a:t>
                      </a:r>
                      <a:r>
                        <a:rPr kumimoji="0" lang="en-US" altLang="zh-CN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)</a:t>
                      </a:r>
                      <a:endParaRPr kumimoji="0" lang="en-US" sz="1600" b="1" i="0" u="none" strike="noStrike" kern="1200">
                        <a:solidFill>
                          <a:srgbClr val="0070C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i</a:t>
                      </a:r>
                      <a:endParaRPr lang="en-US" sz="18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en-US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(i)</a:t>
                      </a:r>
                      <a:endParaRPr kumimoji="0" lang="en-US" sz="1600" b="1" i="0" u="none" strike="noStrike" kern="1200">
                        <a:solidFill>
                          <a:srgbClr val="0070C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u</a:t>
                      </a:r>
                      <a:endParaRPr lang="en-US" sz="18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en-US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(u)</a:t>
                      </a:r>
                      <a:endParaRPr kumimoji="0" lang="en-US" sz="1600" b="1" i="0" u="none" strike="noStrike" kern="1200">
                        <a:solidFill>
                          <a:srgbClr val="0070C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q</a:t>
                      </a:r>
                      <a:endParaRPr lang="en-US" sz="18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(-ng)</a:t>
                      </a:r>
                      <a:endParaRPr kumimoji="0" lang="en-US" sz="1600" b="1" i="0" u="none" strike="noStrike" kern="1200">
                        <a:solidFill>
                          <a:srgbClr val="0070C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n</a:t>
                      </a:r>
                      <a:endParaRPr lang="en-US" sz="18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en-US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(-n)</a:t>
                      </a:r>
                      <a:endParaRPr kumimoji="0" lang="en-US" sz="1600" b="1" i="0" u="none" strike="noStrike" kern="1200">
                        <a:solidFill>
                          <a:srgbClr val="0070C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m</a:t>
                      </a:r>
                      <a:endParaRPr lang="en-US" altLang="zh-CN" sz="18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en-US" altLang="zh-CN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(-m)</a:t>
                      </a:r>
                      <a:endParaRPr kumimoji="0" lang="zh-CN" altLang="en-US" sz="1600" b="1" i="0" u="none" strike="noStrike" kern="1200">
                        <a:solidFill>
                          <a:srgbClr val="0070C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5" name="矩形 14"/>
          <p:cNvSpPr/>
          <p:nvPr/>
        </p:nvSpPr>
        <p:spPr>
          <a:xfrm>
            <a:off x="2993611" y="4532866"/>
            <a:ext cx="33123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 b="1" smtClean="0">
                <a:solidFill>
                  <a:schemeClr val="tx2"/>
                </a:solidFill>
                <a:latin typeface="微软雅黑 (标题)"/>
                <a:ea typeface="+mj-ea"/>
                <a:cs typeface="+mj-cs"/>
              </a:rPr>
              <a:t>韵尾</a:t>
            </a:r>
            <a:r>
              <a:rPr lang="en-US" altLang="zh-CN" b="1" smtClean="0">
                <a:solidFill>
                  <a:srgbClr val="0070C0"/>
                </a:solidFill>
                <a:latin typeface="Times New Roman"/>
              </a:rPr>
              <a:t>(</a:t>
            </a:r>
            <a:r>
              <a:rPr lang="zh-CN" altLang="en-US" b="1" smtClean="0">
                <a:solidFill>
                  <a:srgbClr val="0070C0"/>
                </a:solidFill>
                <a:latin typeface="Times New Roman"/>
              </a:rPr>
              <a:t>现代汉语拼音读法</a:t>
            </a:r>
            <a:r>
              <a:rPr lang="en-US" altLang="zh-CN" b="1" smtClean="0">
                <a:solidFill>
                  <a:srgbClr val="0070C0"/>
                </a:solidFill>
                <a:latin typeface="Times New Roman"/>
              </a:rPr>
              <a:t>)</a:t>
            </a:r>
            <a:endParaRPr lang="zh-CN" altLang="en-US"/>
          </a:p>
        </p:txBody>
      </p:sp>
      <p:graphicFrame>
        <p:nvGraphicFramePr>
          <p:cNvPr id="16" name="表格 15"/>
          <p:cNvGraphicFramePr>
            <a:graphicFrameLocks noGrp="1"/>
          </p:cNvGraphicFramePr>
          <p:nvPr/>
        </p:nvGraphicFramePr>
        <p:xfrm>
          <a:off x="179512" y="5821640"/>
          <a:ext cx="8640960" cy="487680"/>
        </p:xfrm>
        <a:graphic>
          <a:graphicData uri="http://schemas.openxmlformats.org/drawingml/2006/table">
            <a:tbl>
              <a:tblPr/>
              <a:tblGrid>
                <a:gridCol w="171450"/>
                <a:gridCol w="596900"/>
                <a:gridCol w="171450"/>
                <a:gridCol w="1133740"/>
                <a:gridCol w="184150"/>
                <a:gridCol w="1476856"/>
                <a:gridCol w="822962"/>
                <a:gridCol w="4083452"/>
              </a:tblGrid>
              <a:tr h="2761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_</a:t>
                      </a:r>
                      <a:endParaRPr lang="en-US" sz="18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en-US" altLang="zh-CN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zh-CN" altLang="en-US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平声</a:t>
                      </a:r>
                      <a:r>
                        <a:rPr kumimoji="0" lang="en-US" altLang="zh-CN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)</a:t>
                      </a:r>
                      <a:endParaRPr kumimoji="0" lang="en-US" sz="1600" b="1" i="0" u="none" strike="noStrike" kern="1200">
                        <a:solidFill>
                          <a:srgbClr val="0070C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x</a:t>
                      </a:r>
                      <a:endParaRPr lang="en-US" sz="18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en-US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zh-CN" altLang="en-US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上声</a:t>
                      </a:r>
                      <a:r>
                        <a:rPr kumimoji="0" lang="en-US" altLang="zh-CN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zh-CN" altLang="en-US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升调</a:t>
                      </a:r>
                      <a:r>
                        <a:rPr kumimoji="0" lang="en-US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)</a:t>
                      </a:r>
                      <a:endParaRPr kumimoji="0" lang="en-US" sz="1600" b="1" i="0" u="none" strike="noStrike" kern="1200">
                        <a:solidFill>
                          <a:srgbClr val="0070C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zh-CN" sz="18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h</a:t>
                      </a:r>
                      <a:endParaRPr lang="en-US" sz="18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en-US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zh-CN" altLang="en-US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去声</a:t>
                      </a:r>
                      <a:r>
                        <a:rPr kumimoji="0" lang="en-US" altLang="zh-CN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zh-CN" altLang="en-US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降调</a:t>
                      </a:r>
                      <a:r>
                        <a:rPr kumimoji="0" lang="en-US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)</a:t>
                      </a:r>
                      <a:endParaRPr kumimoji="0" lang="en-US" sz="1600" b="1" i="0" u="none" strike="noStrike" kern="1200">
                        <a:solidFill>
                          <a:srgbClr val="0070C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k / t / p</a:t>
                      </a:r>
                      <a:r>
                        <a:rPr lang="en-US" sz="1800" b="1" i="0" u="none" strike="noStrike" baseline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 </a:t>
                      </a:r>
                      <a:endParaRPr lang="en-US" sz="18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en-US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zh-CN" altLang="en-US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入声</a:t>
                      </a:r>
                      <a:r>
                        <a:rPr kumimoji="0" lang="en-US" altLang="zh-CN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zh-CN" altLang="en-US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只有韵尾</a:t>
                      </a:r>
                      <a:r>
                        <a:rPr kumimoji="0" lang="en-US" altLang="zh-CN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q/n/m</a:t>
                      </a:r>
                      <a:r>
                        <a:rPr kumimoji="0" lang="zh-CN" altLang="en-US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音才有入声，入声是</a:t>
                      </a:r>
                      <a:r>
                        <a:rPr kumimoji="0" lang="en-US" altLang="zh-CN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q/n/m</a:t>
                      </a:r>
                      <a:r>
                        <a:rPr kumimoji="0" lang="zh-CN" altLang="en-US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分别变</a:t>
                      </a:r>
                      <a:r>
                        <a:rPr kumimoji="0" lang="en-US" altLang="zh-CN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k/t/p</a:t>
                      </a:r>
                      <a:r>
                        <a:rPr kumimoji="0" lang="en-US" altLang="zh-CN" sz="1600" b="1" i="0" u="none" strike="noStrike" kern="1200" baseline="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zh-CN" altLang="en-US" sz="1600" b="1" i="0" u="none" strike="noStrike" kern="1200" baseline="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分别读成</a:t>
                      </a:r>
                      <a:r>
                        <a:rPr kumimoji="0" lang="en-US" altLang="zh-CN" sz="1600" b="1" i="0" u="none" strike="noStrike" kern="1200" baseline="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k/t/p</a:t>
                      </a:r>
                      <a:r>
                        <a:rPr kumimoji="0" lang="zh-CN" altLang="en-US" sz="1600" b="1" i="0" u="none" strike="noStrike" kern="1200" baseline="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的音</a:t>
                      </a:r>
                      <a:r>
                        <a:rPr kumimoji="0" lang="zh-CN" altLang="en-US" sz="1600" b="1" i="0" u="none" strike="noStrike" kern="120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）</a:t>
                      </a:r>
                      <a:endParaRPr kumimoji="0" lang="en-US" altLang="en-US" sz="1600" b="1" i="0" u="none" strike="noStrike" kern="1200">
                        <a:solidFill>
                          <a:srgbClr val="0070C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7" name="矩形 16"/>
          <p:cNvSpPr/>
          <p:nvPr/>
        </p:nvSpPr>
        <p:spPr>
          <a:xfrm>
            <a:off x="2987824" y="5373216"/>
            <a:ext cx="33123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 b="1" smtClean="0">
                <a:solidFill>
                  <a:schemeClr val="tx2"/>
                </a:solidFill>
                <a:latin typeface="微软雅黑 (标题)"/>
                <a:ea typeface="+mj-ea"/>
                <a:cs typeface="+mj-cs"/>
              </a:rPr>
              <a:t>声调</a:t>
            </a:r>
            <a:r>
              <a:rPr lang="en-US" altLang="zh-CN" b="1" smtClean="0">
                <a:solidFill>
                  <a:srgbClr val="0070C0"/>
                </a:solidFill>
                <a:latin typeface="Times New Roman"/>
              </a:rPr>
              <a:t>(</a:t>
            </a:r>
            <a:r>
              <a:rPr lang="zh-CN" altLang="en-US" b="1" smtClean="0">
                <a:solidFill>
                  <a:srgbClr val="0070C0"/>
                </a:solidFill>
                <a:latin typeface="Times New Roman"/>
              </a:rPr>
              <a:t>现代汉语拼音读法</a:t>
            </a:r>
            <a:r>
              <a:rPr lang="en-US" altLang="zh-CN" b="1" smtClean="0">
                <a:solidFill>
                  <a:srgbClr val="0070C0"/>
                </a:solidFill>
                <a:latin typeface="Times New Roman"/>
              </a:rPr>
              <a:t>)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b="1" smtClean="0">
                <a:latin typeface="微软雅黑 (标题)"/>
              </a:rPr>
              <a:t>把声母、韵头、韵中、韵尾、声调</a:t>
            </a:r>
            <a:r>
              <a:rPr lang="en-US" altLang="zh-CN" b="1" smtClean="0">
                <a:latin typeface="微软雅黑 (标题)"/>
              </a:rPr>
              <a:t/>
            </a:r>
            <a:br>
              <a:rPr lang="en-US" altLang="zh-CN" b="1" smtClean="0">
                <a:latin typeface="微软雅黑 (标题)"/>
              </a:rPr>
            </a:br>
            <a:r>
              <a:rPr lang="zh-CN" altLang="en-US" b="1" smtClean="0">
                <a:latin typeface="微软雅黑 (标题)"/>
              </a:rPr>
              <a:t>简化合并的为四个字母的思路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4149080"/>
            <a:ext cx="8229600" cy="2137440"/>
          </a:xfrm>
        </p:spPr>
        <p:txBody>
          <a:bodyPr>
            <a:normAutofit/>
          </a:bodyPr>
          <a:lstStyle/>
          <a:p>
            <a:r>
              <a:rPr lang="zh-CN" altLang="en-US" sz="2400" smtClean="0"/>
              <a:t>首先把韵母简化为只有几个韵头和韵尾的三个字母</a:t>
            </a:r>
            <a:endParaRPr lang="en-US" altLang="zh-CN" sz="2400" smtClean="0"/>
          </a:p>
          <a:p>
            <a:r>
              <a:rPr lang="zh-CN" altLang="en-US" sz="2400" smtClean="0"/>
              <a:t>然后把声母的第二、三字母与韵头合并为一个字母</a:t>
            </a:r>
            <a:endParaRPr lang="en-US" altLang="zh-CN" sz="2400" smtClean="0"/>
          </a:p>
          <a:p>
            <a:r>
              <a:rPr lang="zh-CN" altLang="en-US" sz="2400" smtClean="0"/>
              <a:t>最后把韵尾与声调合并为了一个字母</a:t>
            </a:r>
            <a:endParaRPr lang="zh-CN" altLang="en-US" sz="2400"/>
          </a:p>
        </p:txBody>
      </p:sp>
      <p:graphicFrame>
        <p:nvGraphicFramePr>
          <p:cNvPr id="4" name="内容占位符 3"/>
          <p:cNvGraphicFramePr>
            <a:graphicFrameLocks/>
          </p:cNvGraphicFramePr>
          <p:nvPr/>
        </p:nvGraphicFramePr>
        <p:xfrm>
          <a:off x="112323" y="2036440"/>
          <a:ext cx="8996181" cy="1752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75657"/>
                <a:gridCol w="1383030"/>
                <a:gridCol w="1175657"/>
                <a:gridCol w="1175657"/>
                <a:gridCol w="1175657"/>
                <a:gridCol w="1517968"/>
                <a:gridCol w="1392555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CN" altLang="en-US" b="1" smtClean="0"/>
                        <a:t>声母</a:t>
                      </a:r>
                      <a:endParaRPr lang="zh-CN" altLang="en-US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CN" altLang="en-US" b="1" smtClean="0"/>
                        <a:t>韵母</a:t>
                      </a:r>
                      <a:endParaRPr lang="zh-CN" altLang="en-US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b="1" smtClean="0"/>
                        <a:t>声调</a:t>
                      </a:r>
                      <a:endParaRPr lang="zh-CN" altLang="en-US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b="1" smtClean="0"/>
                        <a:t>原来</a:t>
                      </a:r>
                      <a:endParaRPr lang="zh-CN" altLang="en-US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CN" altLang="en-US" b="1" smtClean="0"/>
                        <a:t>声母首字母</a:t>
                      </a:r>
                      <a:endParaRPr lang="zh-CN" altLang="en-US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CN" altLang="en-US" b="1" smtClean="0"/>
                        <a:t>声母第二、三字母</a:t>
                      </a:r>
                      <a:endParaRPr lang="en-US" altLang="zh-CN" b="1" smtClean="0"/>
                    </a:p>
                    <a:p>
                      <a:pPr algn="ctr"/>
                      <a:r>
                        <a:rPr lang="en-US" altLang="zh-CN" b="1" smtClean="0"/>
                        <a:t>(h,l,hl)</a:t>
                      </a:r>
                      <a:endParaRPr lang="zh-CN" altLang="en-US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b="1" smtClean="0"/>
                        <a:t>韵头</a:t>
                      </a:r>
                      <a:endParaRPr lang="zh-CN" altLang="en-US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b="1" smtClean="0"/>
                        <a:t>韵中</a:t>
                      </a:r>
                      <a:endParaRPr lang="zh-CN" altLang="en-US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b="1" smtClean="0"/>
                        <a:t>韵尾</a:t>
                      </a:r>
                      <a:endParaRPr lang="zh-CN" altLang="en-US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b="1" smtClean="0"/>
                        <a:t>声调</a:t>
                      </a:r>
                      <a:r>
                        <a:rPr lang="en-US" altLang="zh-CN" b="1" smtClean="0"/>
                        <a:t>(_,x,h,k/t/p)</a:t>
                      </a:r>
                      <a:endParaRPr lang="zh-CN" altLang="en-US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b="1" smtClean="0"/>
                        <a:t>韵母简化</a:t>
                      </a:r>
                      <a:endParaRPr lang="zh-CN" altLang="en-US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b="1" smtClean="0"/>
                        <a:t>韵头</a:t>
                      </a:r>
                      <a:r>
                        <a:rPr lang="en-US" altLang="zh-CN" b="1" smtClean="0"/>
                        <a:t>(_,a,i,u,y,o)</a:t>
                      </a:r>
                      <a:endParaRPr lang="zh-CN" altLang="en-US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b="1" smtClean="0"/>
                        <a:t>韵中</a:t>
                      </a:r>
                      <a:endParaRPr lang="zh-CN" altLang="en-US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b="1" smtClean="0"/>
                        <a:t>韵尾</a:t>
                      </a:r>
                      <a:endParaRPr lang="en-US" altLang="zh-CN" b="1" smtClean="0"/>
                    </a:p>
                    <a:p>
                      <a:pPr algn="ctr"/>
                      <a:r>
                        <a:rPr lang="en-US" altLang="zh-CN" b="1" smtClean="0"/>
                        <a:t>(_,i,u,n,m,q,r)</a:t>
                      </a:r>
                      <a:endParaRPr lang="zh-CN" altLang="en-US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b="1" smtClean="0"/>
                        <a:t>声韵合并</a:t>
                      </a:r>
                      <a:endParaRPr lang="zh-CN" altLang="en-US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b="1" smtClean="0"/>
                        <a:t>第一字母</a:t>
                      </a:r>
                      <a:endParaRPr lang="zh-CN" altLang="en-US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CN" altLang="en-US" b="1" smtClean="0"/>
                        <a:t>第二字母</a:t>
                      </a:r>
                      <a:endParaRPr lang="zh-CN" altLang="en-US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b="1" smtClean="0"/>
                        <a:t>第三字母</a:t>
                      </a:r>
                      <a:endParaRPr lang="zh-CN" altLang="en-US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CN" altLang="en-US" b="1" smtClean="0"/>
                        <a:t>第四字母</a:t>
                      </a:r>
                      <a:endParaRPr lang="zh-CN" altLang="en-US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95536" y="-27384"/>
            <a:ext cx="8229600" cy="1152128"/>
          </a:xfrm>
        </p:spPr>
        <p:txBody>
          <a:bodyPr>
            <a:noAutofit/>
          </a:bodyPr>
          <a:lstStyle/>
          <a:p>
            <a:r>
              <a:rPr lang="zh-CN" altLang="en-US" sz="2000" b="1" smtClean="0">
                <a:solidFill>
                  <a:schemeClr val="tx1"/>
                </a:solidFill>
                <a:latin typeface="Times New Roman"/>
              </a:rPr>
              <a:t>韵母：由韵头、韵中、韵尾组合简化</a:t>
            </a:r>
            <a:r>
              <a:rPr lang="en-US" altLang="zh-CN" sz="2000" b="1" smtClean="0">
                <a:solidFill>
                  <a:schemeClr val="tx1"/>
                </a:solidFill>
                <a:latin typeface="Times New Roman"/>
              </a:rPr>
              <a:t/>
            </a:r>
            <a:br>
              <a:rPr lang="en-US" altLang="zh-CN" sz="2000" b="1" smtClean="0">
                <a:solidFill>
                  <a:schemeClr val="tx1"/>
                </a:solidFill>
                <a:latin typeface="Times New Roman"/>
              </a:rPr>
            </a:br>
            <a:r>
              <a:rPr lang="zh-CN" altLang="en-US" sz="1600" b="1" smtClean="0">
                <a:solidFill>
                  <a:schemeClr val="tx1"/>
                </a:solidFill>
                <a:latin typeface="Times New Roman"/>
              </a:rPr>
              <a:t>黑</a:t>
            </a:r>
            <a:r>
              <a:rPr lang="zh-CN" altLang="en-US" sz="1600" b="1" smtClean="0">
                <a:solidFill>
                  <a:schemeClr val="tx1"/>
                </a:solidFill>
                <a:latin typeface="Times New Roman"/>
              </a:rPr>
              <a:t>字</a:t>
            </a:r>
            <a:r>
              <a:rPr lang="zh-CN" altLang="en-US" sz="1600" b="1" smtClean="0">
                <a:solidFill>
                  <a:schemeClr val="tx1"/>
                </a:solidFill>
                <a:latin typeface="Times New Roman"/>
              </a:rPr>
              <a:t>都</a:t>
            </a:r>
            <a:r>
              <a:rPr lang="zh-CN" altLang="en-US" sz="1600" b="1" smtClean="0">
                <a:solidFill>
                  <a:schemeClr val="tx1"/>
                </a:solidFill>
                <a:latin typeface="Times New Roman"/>
              </a:rPr>
              <a:t>是韵头</a:t>
            </a:r>
            <a:r>
              <a:rPr lang="zh-CN" altLang="en-US" sz="1600" b="1" smtClean="0">
                <a:solidFill>
                  <a:schemeClr val="tx1"/>
                </a:solidFill>
                <a:latin typeface="Times New Roman"/>
              </a:rPr>
              <a:t>、韵中、韵尾规则地直接</a:t>
            </a:r>
            <a:r>
              <a:rPr lang="zh-CN" altLang="en-US" sz="1600" b="1" smtClean="0">
                <a:solidFill>
                  <a:schemeClr val="tx1"/>
                </a:solidFill>
                <a:latin typeface="Times New Roman"/>
              </a:rPr>
              <a:t>相连</a:t>
            </a:r>
            <a:r>
              <a:rPr lang="en-US" altLang="zh-CN" sz="1600" b="1" smtClean="0">
                <a:solidFill>
                  <a:srgbClr val="FF0000"/>
                </a:solidFill>
                <a:latin typeface="Times New Roman"/>
              </a:rPr>
              <a:t>(</a:t>
            </a:r>
            <a:r>
              <a:rPr lang="zh-CN" altLang="en-US" sz="1600" b="1" smtClean="0">
                <a:solidFill>
                  <a:srgbClr val="FF0000"/>
                </a:solidFill>
                <a:latin typeface="Times New Roman"/>
              </a:rPr>
              <a:t>棕色格子 内是卷舌韵母，后面会介绍</a:t>
            </a:r>
            <a:r>
              <a:rPr lang="en-US" altLang="zh-CN" sz="1600" b="1" smtClean="0">
                <a:solidFill>
                  <a:srgbClr val="FF0000"/>
                </a:solidFill>
                <a:latin typeface="Times New Roman"/>
              </a:rPr>
              <a:t>) </a:t>
            </a:r>
            <a:r>
              <a:rPr lang="en-US" altLang="zh-CN" sz="1600" b="1" smtClean="0">
                <a:solidFill>
                  <a:srgbClr val="FF0000"/>
                </a:solidFill>
                <a:latin typeface="Times New Roman"/>
              </a:rPr>
              <a:t/>
            </a:r>
            <a:br>
              <a:rPr lang="en-US" altLang="zh-CN" sz="1600" b="1" smtClean="0">
                <a:solidFill>
                  <a:srgbClr val="FF0000"/>
                </a:solidFill>
                <a:latin typeface="Times New Roman"/>
              </a:rPr>
            </a:br>
            <a:r>
              <a:rPr lang="zh-CN" altLang="en-US" sz="1400" b="1" smtClean="0">
                <a:solidFill>
                  <a:srgbClr val="FF0000"/>
                </a:solidFill>
                <a:latin typeface="Times New Roman"/>
              </a:rPr>
              <a:t>红字是简化，简化后都是三字母，但韵头新增了</a:t>
            </a:r>
            <a:r>
              <a:rPr lang="en-US" altLang="zh-CN" sz="1400" b="1" smtClean="0">
                <a:solidFill>
                  <a:srgbClr val="FF0000"/>
                </a:solidFill>
                <a:latin typeface="Times New Roman"/>
              </a:rPr>
              <a:t>a</a:t>
            </a:r>
            <a:r>
              <a:rPr lang="zh-CN" altLang="en-US" sz="1400" b="1" smtClean="0">
                <a:solidFill>
                  <a:srgbClr val="FF0000"/>
                </a:solidFill>
                <a:latin typeface="Times New Roman"/>
              </a:rPr>
              <a:t>、</a:t>
            </a:r>
            <a:r>
              <a:rPr lang="en-US" altLang="zh-CN" sz="1400" b="1" smtClean="0">
                <a:solidFill>
                  <a:srgbClr val="FF0000"/>
                </a:solidFill>
                <a:latin typeface="Times New Roman"/>
              </a:rPr>
              <a:t>o</a:t>
            </a:r>
            <a:r>
              <a:rPr lang="zh-CN" altLang="en-US" sz="1400" b="1" smtClean="0">
                <a:solidFill>
                  <a:srgbClr val="FF0000"/>
                </a:solidFill>
                <a:latin typeface="Times New Roman"/>
              </a:rPr>
              <a:t>字母，韵尾新增了</a:t>
            </a:r>
            <a:r>
              <a:rPr lang="en-US" altLang="zh-CN" sz="1400" b="1" smtClean="0">
                <a:solidFill>
                  <a:srgbClr val="FF0000"/>
                </a:solidFill>
                <a:latin typeface="Times New Roman"/>
              </a:rPr>
              <a:t>r</a:t>
            </a:r>
            <a:r>
              <a:rPr lang="zh-CN" altLang="en-US" sz="1400" b="1" smtClean="0">
                <a:solidFill>
                  <a:srgbClr val="FF0000"/>
                </a:solidFill>
                <a:latin typeface="Times New Roman"/>
              </a:rPr>
              <a:t>字母</a:t>
            </a:r>
            <a:r>
              <a:rPr lang="en-US" altLang="zh-CN" sz="1400" b="1" smtClean="0">
                <a:solidFill>
                  <a:srgbClr val="FF0000"/>
                </a:solidFill>
                <a:latin typeface="Times New Roman"/>
              </a:rPr>
              <a:t/>
            </a:r>
            <a:br>
              <a:rPr lang="en-US" altLang="zh-CN" sz="1400" b="1" smtClean="0">
                <a:solidFill>
                  <a:srgbClr val="FF0000"/>
                </a:solidFill>
                <a:latin typeface="Times New Roman"/>
              </a:rPr>
            </a:br>
            <a:endParaRPr lang="zh-CN" altLang="en-US" sz="1400" b="1">
              <a:solidFill>
                <a:srgbClr val="FF0000"/>
              </a:solidFill>
              <a:latin typeface="Times New Roman"/>
            </a:endParaRPr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</p:nvPr>
        </p:nvGraphicFramePr>
        <p:xfrm>
          <a:off x="16446" y="908720"/>
          <a:ext cx="9115096" cy="5832648"/>
        </p:xfrm>
        <a:graphic>
          <a:graphicData uri="http://schemas.openxmlformats.org/drawingml/2006/table">
            <a:tbl>
              <a:tblPr/>
              <a:tblGrid>
                <a:gridCol w="274219"/>
                <a:gridCol w="661002"/>
                <a:gridCol w="837154"/>
                <a:gridCol w="694545"/>
                <a:gridCol w="684810"/>
                <a:gridCol w="983169"/>
                <a:gridCol w="790105"/>
                <a:gridCol w="890692"/>
                <a:gridCol w="928007"/>
                <a:gridCol w="1044218"/>
                <a:gridCol w="463550"/>
                <a:gridCol w="863625"/>
              </a:tblGrid>
              <a:tr h="197757"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韵头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韵中</a:t>
                      </a:r>
                      <a:endParaRPr lang="en-US" altLang="zh-CN" sz="1400" b="1" i="0" u="none" strike="noStrike" smtClean="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algn="l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韵尾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o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a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e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ae</a:t>
                      </a:r>
                      <a:endParaRPr kumimoji="0" lang="en-US" sz="1400" b="1" i="0" u="none" strike="noStrike" kern="1200" smtClean="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</a:txBody>
                  <a:tcPr marL="6429" marR="54000" marT="6429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i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ii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ar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oo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ao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u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762"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altLang="zh-CN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_</a:t>
                      </a:r>
                      <a:endParaRPr lang="en-US" altLang="zh-CN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altLang="zh-CN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_</a:t>
                      </a:r>
                      <a:endParaRPr lang="en-US" altLang="zh-CN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_o_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_a_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kumimoji="0" lang="en-US" sz="14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_ae_</a:t>
                      </a:r>
                      <a:r>
                        <a:rPr lang="en-US" altLang="zh-CN" sz="14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→ae_</a:t>
                      </a:r>
                      <a:endParaRPr kumimoji="0" lang="en-US" sz="1400" b="1" i="0" u="none" strike="noStrike" kern="120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_i_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_ii_</a:t>
                      </a:r>
                      <a:r>
                        <a:rPr lang="en-US" altLang="zh-CN" sz="14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→_ii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kumimoji="0" lang="zh-CN" altLang="en-US" sz="14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　</a:t>
                      </a:r>
                      <a:endParaRPr kumimoji="0" lang="zh-CN" altLang="en-US" sz="1400" b="1" i="0" u="none" strike="noStrike" kern="120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_oo_</a:t>
                      </a:r>
                      <a:r>
                        <a:rPr lang="en-US" altLang="zh-CN" sz="14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→oo_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_u_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2762"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altLang="zh-CN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_</a:t>
                      </a:r>
                      <a:endParaRPr lang="en-US" altLang="zh-CN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i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_oi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_ai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_ei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kumimoji="0" lang="en-US" sz="14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_aei</a:t>
                      </a:r>
                      <a:r>
                        <a:rPr lang="en-US" altLang="zh-CN" sz="14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→aei</a:t>
                      </a:r>
                      <a:endParaRPr kumimoji="0" lang="en-US" sz="1400" b="1" i="0" u="none" strike="noStrike" kern="120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kumimoji="0" lang="en-US" sz="14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_ari</a:t>
                      </a:r>
                      <a:r>
                        <a:rPr lang="en-US" altLang="zh-CN" sz="14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→ui_</a:t>
                      </a:r>
                      <a:endParaRPr kumimoji="0" lang="en-US" sz="1400" b="1" i="0" u="none" strike="noStrike" kern="120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_ooi</a:t>
                      </a:r>
                      <a:r>
                        <a:rPr lang="en-US" altLang="zh-CN" sz="14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→ooi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2762"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altLang="zh-CN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_</a:t>
                      </a:r>
                      <a:endParaRPr lang="en-US" altLang="zh-CN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u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_ou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_au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_eu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kumimoji="0" lang="zh-CN" altLang="en-US" sz="14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　</a:t>
                      </a:r>
                      <a:endParaRPr kumimoji="0" lang="zh-CN" altLang="en-US" sz="1400" b="1" i="0" u="none" strike="noStrike" kern="120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kumimoji="0" lang="zh-CN" altLang="en-US" sz="14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　</a:t>
                      </a:r>
                      <a:endParaRPr kumimoji="0" lang="zh-CN" altLang="en-US" sz="1400" b="1" i="0" u="none" strike="noStrike" kern="120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3894"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altLang="zh-CN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_</a:t>
                      </a:r>
                      <a:endParaRPr lang="en-US" altLang="zh-CN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q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_oq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_aq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_eq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kumimoji="0" lang="en-US" sz="14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_aeq</a:t>
                      </a:r>
                      <a:r>
                        <a:rPr lang="en-US" altLang="zh-CN" sz="14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→aeq</a:t>
                      </a:r>
                      <a:endParaRPr kumimoji="0" lang="en-US" sz="1400" b="1" i="0" u="none" strike="noStrike" kern="120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kumimoji="0" lang="en-US" sz="14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_arq</a:t>
                      </a:r>
                      <a:r>
                        <a:rPr lang="en-US" altLang="zh-CN" sz="14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→arq</a:t>
                      </a:r>
                      <a:endParaRPr kumimoji="0" lang="en-US" sz="1400" b="1" i="0" u="none" strike="noStrike" kern="120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_ooq</a:t>
                      </a:r>
                      <a:r>
                        <a:rPr lang="en-US" altLang="zh-CN" sz="14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→ooq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_aoq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_uq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3894"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altLang="zh-CN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_</a:t>
                      </a:r>
                      <a:endParaRPr lang="en-US" altLang="zh-CN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n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_on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_an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_en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kumimoji="0" lang="en-US" sz="14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_aen</a:t>
                      </a:r>
                      <a:r>
                        <a:rPr lang="en-US" altLang="zh-CN" sz="14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→aen</a:t>
                      </a:r>
                      <a:endParaRPr kumimoji="0" lang="en-US" sz="1400" b="1" i="0" u="none" strike="noStrike" kern="120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kumimoji="0" lang="en-US" sz="14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_arn</a:t>
                      </a:r>
                      <a:r>
                        <a:rPr lang="en-US" altLang="zh-CN" sz="14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→arn</a:t>
                      </a:r>
                      <a:endParaRPr kumimoji="0" lang="en-US" sz="1400" b="1" i="0" u="none" strike="noStrike" kern="120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_oon</a:t>
                      </a:r>
                      <a:r>
                        <a:rPr lang="en-US" altLang="zh-CN" sz="14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→oon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6605"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altLang="zh-CN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_</a:t>
                      </a:r>
                      <a:endParaRPr lang="en-US" altLang="zh-CN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m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_om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_am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_em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kumimoji="0" lang="en-US" sz="14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_aem</a:t>
                      </a:r>
                      <a:r>
                        <a:rPr lang="en-US" altLang="zh-CN" sz="14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→aem</a:t>
                      </a:r>
                      <a:endParaRPr kumimoji="0" lang="en-US" sz="1400" b="1" i="0" u="none" strike="noStrike" kern="120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kumimoji="0" lang="en-US" sz="14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_arm</a:t>
                      </a:r>
                      <a:r>
                        <a:rPr lang="en-US" altLang="zh-CN" sz="14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→arm</a:t>
                      </a:r>
                      <a:endParaRPr kumimoji="0" lang="en-US" sz="1400" b="1" i="0" u="none" strike="noStrike" kern="120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762"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altLang="zh-CN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u</a:t>
                      </a:r>
                      <a:endParaRPr lang="en-US" altLang="zh-CN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altLang="zh-CN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_</a:t>
                      </a:r>
                      <a:endParaRPr lang="en-US" altLang="zh-CN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uo_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ua_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kumimoji="0" lang="en-US" sz="14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uae_</a:t>
                      </a:r>
                      <a:r>
                        <a:rPr lang="en-US" altLang="zh-CN" sz="14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→oe_</a:t>
                      </a:r>
                      <a:endParaRPr kumimoji="0" lang="en-US" sz="1400" b="1" i="0" u="none" strike="noStrike" kern="120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kumimoji="0" lang="zh-CN" altLang="en-US" sz="14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　</a:t>
                      </a:r>
                      <a:endParaRPr kumimoji="0" lang="zh-CN" altLang="en-US" sz="1400" b="1" i="0" u="none" strike="noStrike" kern="120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2762"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altLang="zh-CN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u</a:t>
                      </a:r>
                      <a:endParaRPr lang="en-US" altLang="zh-CN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i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uoi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uai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uei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kumimoji="0" lang="en-US" sz="14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uaei</a:t>
                      </a:r>
                      <a:r>
                        <a:rPr lang="en-US" altLang="zh-CN" sz="14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→oei</a:t>
                      </a:r>
                      <a:endParaRPr kumimoji="0" lang="en-US" sz="1400" b="1" i="0" u="none" strike="noStrike" kern="120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kumimoji="0" lang="zh-CN" altLang="en-US" sz="14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　</a:t>
                      </a:r>
                      <a:endParaRPr kumimoji="0" lang="zh-CN" altLang="en-US" sz="1400" b="1" i="0" u="none" strike="noStrike" kern="120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2762"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altLang="zh-CN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u</a:t>
                      </a:r>
                      <a:endParaRPr lang="en-US" altLang="zh-CN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q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uoq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uaq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ueq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kumimoji="0" lang="en-US" sz="14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uaeq</a:t>
                      </a:r>
                      <a:r>
                        <a:rPr lang="en-US" altLang="zh-CN" sz="14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→oeq</a:t>
                      </a:r>
                      <a:endParaRPr kumimoji="0" lang="en-US" sz="1400" b="1" i="0" u="none" strike="noStrike" kern="120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kumimoji="0" lang="en-US" sz="14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uarq</a:t>
                      </a:r>
                      <a:r>
                        <a:rPr lang="en-US" altLang="zh-CN" sz="14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→urq</a:t>
                      </a:r>
                      <a:endParaRPr kumimoji="0" lang="en-US" sz="1400" b="1" i="0" u="none" strike="noStrike" kern="120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2762"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altLang="zh-CN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u</a:t>
                      </a:r>
                      <a:endParaRPr lang="en-US" altLang="zh-CN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n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uon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uan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uen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kumimoji="0" lang="en-US" sz="14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uaen</a:t>
                      </a:r>
                      <a:r>
                        <a:rPr lang="en-US" altLang="zh-CN" sz="14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→oen</a:t>
                      </a:r>
                      <a:endParaRPr kumimoji="0" lang="en-US" sz="1400" b="1" i="0" u="none" strike="noStrike" kern="120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kumimoji="0" lang="zh-CN" altLang="en-US" sz="14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　</a:t>
                      </a:r>
                      <a:endParaRPr kumimoji="0" lang="zh-CN" altLang="en-US" sz="1400" b="1" i="0" u="none" strike="noStrike" kern="120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762"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altLang="zh-CN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i</a:t>
                      </a:r>
                      <a:endParaRPr lang="en-US" altLang="zh-CN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altLang="zh-CN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_</a:t>
                      </a:r>
                      <a:endParaRPr lang="en-US" altLang="zh-CN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io_→</a:t>
                      </a:r>
                      <a:r>
                        <a:rPr lang="en-US" altLang="zh-CN" sz="14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ia_</a:t>
                      </a:r>
                      <a:endParaRPr lang="en-US" sz="1400" b="1" i="0" u="none" strike="noStrike">
                        <a:solidFill>
                          <a:srgbClr val="FF0000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ia_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ie_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kumimoji="0" lang="en-US" sz="14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iae_</a:t>
                      </a:r>
                      <a:r>
                        <a:rPr lang="en-US" altLang="zh-CN" sz="14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→ier</a:t>
                      </a:r>
                      <a:endParaRPr kumimoji="0" lang="en-US" sz="1400" b="1" i="0" u="none" strike="noStrike" kern="120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kumimoji="0" lang="en-US" sz="14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iar_</a:t>
                      </a:r>
                      <a:r>
                        <a:rPr lang="en-US" altLang="zh-CN" sz="14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→_ir</a:t>
                      </a:r>
                      <a:endParaRPr kumimoji="0" lang="en-US" sz="1400" b="1" i="0" u="none" strike="noStrike" kern="120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ioo_</a:t>
                      </a:r>
                      <a:r>
                        <a:rPr lang="en-US" altLang="zh-CN" sz="14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→io_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</a:tr>
              <a:tr h="42762"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altLang="zh-CN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i</a:t>
                      </a:r>
                      <a:endParaRPr lang="en-US" altLang="zh-CN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i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ioi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iei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kumimoji="0" lang="en-US" sz="14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iaei</a:t>
                      </a:r>
                      <a:r>
                        <a:rPr lang="en-US" altLang="zh-CN" sz="14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→iai</a:t>
                      </a:r>
                      <a:endParaRPr kumimoji="0" lang="en-US" sz="1400" b="1" i="0" u="none" strike="noStrike" kern="120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kumimoji="0" lang="en-US" sz="14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iari</a:t>
                      </a:r>
                      <a:r>
                        <a:rPr lang="en-US" altLang="zh-CN" sz="14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→iui</a:t>
                      </a:r>
                      <a:endParaRPr kumimoji="0" lang="en-US" sz="1400" b="1" i="0" u="none" strike="noStrike" kern="120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</a:tr>
              <a:tr h="42762"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altLang="zh-CN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i</a:t>
                      </a:r>
                      <a:endParaRPr lang="en-US" altLang="zh-CN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u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ieu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kumimoji="0" lang="en-US" sz="14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iaeu</a:t>
                      </a:r>
                      <a:r>
                        <a:rPr lang="en-US" altLang="zh-CN" sz="14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→iau</a:t>
                      </a:r>
                      <a:endParaRPr kumimoji="0" lang="en-US" sz="1400" b="1" i="0" u="none" strike="noStrike" kern="120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iiu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kumimoji="0" lang="en-US" sz="14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iaru</a:t>
                      </a:r>
                      <a:r>
                        <a:rPr lang="en-US" altLang="zh-CN" sz="14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→iu_</a:t>
                      </a:r>
                      <a:endParaRPr kumimoji="0" lang="en-US" sz="1400" b="1" i="0" u="none" strike="noStrike" kern="120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</a:tr>
              <a:tr h="42762"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altLang="zh-CN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i</a:t>
                      </a:r>
                      <a:endParaRPr lang="en-US" altLang="zh-CN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q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ioq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iaq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ieq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kumimoji="0" lang="zh-CN" altLang="en-US" sz="14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　</a:t>
                      </a:r>
                      <a:endParaRPr kumimoji="0" lang="zh-CN" altLang="en-US" sz="1400" b="1" i="0" u="none" strike="noStrike" kern="120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kumimoji="0" lang="en-US" sz="14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iarq</a:t>
                      </a:r>
                      <a:r>
                        <a:rPr lang="en-US" altLang="zh-CN" sz="14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→_iq</a:t>
                      </a:r>
                      <a:endParaRPr kumimoji="0" lang="en-US" sz="1400" b="1" i="0" u="none" strike="noStrike" kern="120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iuq</a:t>
                      </a:r>
                      <a:r>
                        <a:rPr lang="en-US" altLang="zh-CN" sz="14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→_yq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</a:tr>
              <a:tr h="42762"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altLang="zh-CN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i</a:t>
                      </a:r>
                      <a:endParaRPr lang="en-US" altLang="zh-CN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n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ien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kumimoji="0" lang="en-US" sz="14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iaen</a:t>
                      </a:r>
                      <a:r>
                        <a:rPr lang="en-US" altLang="zh-CN" sz="14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→ian</a:t>
                      </a:r>
                      <a:endParaRPr kumimoji="0" lang="en-US" sz="1400" b="1" i="0" u="none" strike="noStrike" kern="120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iin</a:t>
                      </a:r>
                      <a:r>
                        <a:rPr lang="en-US" altLang="zh-CN" sz="14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→_in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iiin</a:t>
                      </a:r>
                      <a:r>
                        <a:rPr lang="en-US" altLang="zh-CN" sz="14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→_un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kumimoji="0" lang="en-US" sz="14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iarn</a:t>
                      </a:r>
                      <a:r>
                        <a:rPr lang="en-US" altLang="zh-CN" sz="14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→iun</a:t>
                      </a:r>
                      <a:endParaRPr kumimoji="0" lang="en-US" sz="1400" b="1" i="0" u="none" strike="noStrike" kern="120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ioon</a:t>
                      </a:r>
                      <a:r>
                        <a:rPr lang="en-US" altLang="zh-CN" sz="14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→ion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iun</a:t>
                      </a:r>
                      <a:r>
                        <a:rPr lang="en-US" altLang="zh-CN" sz="14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→_yn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</a:tr>
              <a:tr h="42762"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altLang="zh-CN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i</a:t>
                      </a:r>
                      <a:endParaRPr lang="en-US" altLang="zh-CN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m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iom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iem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kumimoji="0" lang="en-US" sz="14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iaem</a:t>
                      </a:r>
                      <a:r>
                        <a:rPr lang="en-US" altLang="zh-CN" sz="14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→iam</a:t>
                      </a:r>
                      <a:endParaRPr kumimoji="0" lang="en-US" sz="1400" b="1" i="0" u="none" strike="noStrike" kern="120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iim</a:t>
                      </a:r>
                      <a:r>
                        <a:rPr lang="en-US" altLang="zh-CN" sz="14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→_im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iiim</a:t>
                      </a:r>
                      <a:r>
                        <a:rPr lang="en-US" altLang="zh-CN" sz="14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→_um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kumimoji="0" lang="zh-CN" altLang="en-US" sz="14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　</a:t>
                      </a:r>
                      <a:endParaRPr kumimoji="0" lang="zh-CN" altLang="en-US" sz="1400" b="1" i="0" u="none" strike="noStrike" kern="120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42762"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altLang="zh-CN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y</a:t>
                      </a:r>
                      <a:endParaRPr lang="en-US" altLang="zh-CN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altLang="zh-CN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_</a:t>
                      </a:r>
                      <a:endParaRPr lang="en-US" altLang="zh-CN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yo_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ye_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kumimoji="0" lang="en-US" sz="14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yae_</a:t>
                      </a:r>
                      <a:r>
                        <a:rPr lang="en-US" altLang="zh-CN" sz="14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→ya_</a:t>
                      </a:r>
                      <a:endParaRPr kumimoji="0" lang="en-US" sz="1400" b="1" i="0" u="none" strike="noStrike" kern="120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yi_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yii_</a:t>
                      </a:r>
                      <a:r>
                        <a:rPr lang="en-US" altLang="zh-CN" sz="14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→yii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kumimoji="0" lang="zh-CN" altLang="en-US" sz="14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　</a:t>
                      </a:r>
                      <a:endParaRPr kumimoji="0" lang="zh-CN" altLang="en-US" sz="1400" b="1" i="0" u="none" strike="noStrike" kern="120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yoo_</a:t>
                      </a:r>
                      <a:r>
                        <a:rPr lang="en-US" altLang="zh-CN" sz="14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→yu_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</a:tr>
              <a:tr h="42762"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altLang="zh-CN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y</a:t>
                      </a:r>
                      <a:endParaRPr lang="en-US" altLang="zh-CN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i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yoi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yei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kumimoji="0" lang="en-US" sz="14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yaei</a:t>
                      </a:r>
                      <a:r>
                        <a:rPr lang="en-US" altLang="zh-CN" sz="14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→yai</a:t>
                      </a:r>
                      <a:endParaRPr kumimoji="0" lang="en-US" sz="1400" b="1" i="0" u="none" strike="noStrike" kern="120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kumimoji="0" lang="en-US" sz="14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yari</a:t>
                      </a:r>
                      <a:r>
                        <a:rPr lang="en-US" altLang="zh-CN" sz="14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→yui</a:t>
                      </a:r>
                      <a:endParaRPr kumimoji="0" lang="en-US" sz="1400" b="1" i="0" u="none" strike="noStrike" kern="120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</a:tr>
              <a:tr h="42762"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altLang="zh-CN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y</a:t>
                      </a:r>
                      <a:endParaRPr lang="en-US" altLang="zh-CN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q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yoq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yaq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yeq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kumimoji="0" lang="zh-CN" altLang="en-US" sz="14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　</a:t>
                      </a:r>
                      <a:endParaRPr kumimoji="0" lang="zh-CN" altLang="en-US" sz="1400" b="1" i="0" u="none" strike="noStrike" kern="120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kumimoji="0" lang="en-US" sz="14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yarq</a:t>
                      </a:r>
                      <a:r>
                        <a:rPr lang="en-US" altLang="zh-CN" sz="14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→yrq</a:t>
                      </a:r>
                      <a:endParaRPr kumimoji="0" lang="en-US" sz="1400" b="1" i="0" u="none" strike="noStrike" kern="120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yooq</a:t>
                      </a:r>
                      <a:r>
                        <a:rPr lang="en-US" altLang="zh-CN" sz="14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→yuq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</a:tr>
              <a:tr h="42762"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altLang="zh-CN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y</a:t>
                      </a:r>
                      <a:endParaRPr lang="en-US" altLang="zh-CN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n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yen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kumimoji="0" lang="en-US" sz="14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yaen</a:t>
                      </a:r>
                      <a:r>
                        <a:rPr lang="en-US" altLang="zh-CN" sz="14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→yan</a:t>
                      </a:r>
                      <a:endParaRPr kumimoji="0" lang="en-US" sz="1400" b="1" i="0" u="none" strike="noStrike" kern="120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yin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yiin</a:t>
                      </a:r>
                      <a:r>
                        <a:rPr lang="en-US" altLang="zh-CN" sz="14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→yun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kumimoji="0" lang="zh-CN" altLang="en-US" sz="14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　</a:t>
                      </a:r>
                      <a:endParaRPr kumimoji="0" lang="zh-CN" altLang="en-US" sz="1400" b="1" i="0" u="none" strike="noStrike" kern="120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yoon</a:t>
                      </a:r>
                      <a:r>
                        <a:rPr lang="en-US" altLang="zh-CN" sz="14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→yon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</a:tr>
              <a:tr h="190881"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altLang="zh-CN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y</a:t>
                      </a:r>
                      <a:endParaRPr lang="en-US" altLang="zh-CN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m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yom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kumimoji="0" lang="zh-CN" altLang="en-US" sz="14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　</a:t>
                      </a:r>
                      <a:endParaRPr kumimoji="0" lang="zh-CN" altLang="en-US" sz="1400" b="1" i="0" u="none" strike="noStrike" kern="120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</a:pPr>
                      <a:r>
                        <a:rPr lang="zh-CN" altLang="en-US" sz="14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　</a:t>
                      </a:r>
                      <a:endParaRPr lang="zh-CN" alt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1209642"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ct val="90000"/>
                        </a:lnSpc>
                      </a:pPr>
                      <a:endParaRPr lang="en-US" altLang="zh-CN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lnSpc>
                          <a:spcPct val="85000"/>
                        </a:lnSpc>
                      </a:pPr>
                      <a:endParaRPr lang="en-US" sz="14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6429" marR="54000" marT="642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90000"/>
                        </a:lnSpc>
                        <a:buFont typeface="Arial" pitchFamily="34" charset="0"/>
                        <a:buNone/>
                      </a:pPr>
                      <a:r>
                        <a:rPr lang="en-US" sz="12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io_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合并至</a:t>
                      </a:r>
                      <a:r>
                        <a:rPr lang="en-US" altLang="zh-CN" sz="12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ia_</a:t>
                      </a:r>
                      <a:r>
                        <a:rPr kumimoji="0" lang="zh-CN" altLang="en-US" sz="12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，不</a:t>
                      </a:r>
                      <a:r>
                        <a:rPr lang="zh-CN" altLang="en-US" sz="12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冲突</a:t>
                      </a:r>
                      <a:endParaRPr lang="en-US" sz="12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  <a:buFont typeface="Arial" pitchFamily="34" charset="0"/>
                        <a:buNone/>
                      </a:pPr>
                      <a:endParaRPr lang="zh-CN" altLang="en-US" sz="12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  <a:buFont typeface="Arial" pitchFamily="34" charset="0"/>
                        <a:buNone/>
                      </a:pPr>
                      <a:endParaRPr lang="zh-CN" altLang="en-US" sz="1200" b="1" i="0" u="none" strike="noStrike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lnSpc>
                          <a:spcPct val="90000"/>
                        </a:lnSpc>
                        <a:buFont typeface="Arial" pitchFamily="34" charset="0"/>
                        <a:buNone/>
                      </a:pPr>
                      <a:r>
                        <a:rPr kumimoji="0" lang="zh-CN" altLang="en-US" sz="12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无韵头变</a:t>
                      </a:r>
                      <a:r>
                        <a:rPr kumimoji="0" lang="en-US" altLang="zh-CN" sz="1200" b="1" i="0" u="none" strike="noStrike" kern="1200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ae</a:t>
                      </a:r>
                      <a:r>
                        <a:rPr kumimoji="0" lang="zh-CN" altLang="en-US" sz="12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，</a:t>
                      </a:r>
                      <a:endParaRPr kumimoji="0" lang="en-US" altLang="zh-CN" sz="1200" b="1" i="0" u="none" strike="noStrike" kern="1200" smtClean="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  <a:p>
                      <a:pPr marL="0" algn="l" rtl="0" eaLnBrk="1" fontAlgn="ctr" latinLnBrk="0" hangingPunct="1">
                        <a:lnSpc>
                          <a:spcPct val="90000"/>
                        </a:lnSpc>
                        <a:buFont typeface="Arial" pitchFamily="34" charset="0"/>
                        <a:buNone/>
                      </a:pPr>
                      <a:r>
                        <a:rPr kumimoji="0" lang="zh-CN" altLang="en-US" sz="12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有韵头变</a:t>
                      </a:r>
                      <a:r>
                        <a:rPr kumimoji="0" lang="en-US" altLang="zh-CN" sz="1200" b="1" i="0" u="none" strike="noStrike" kern="1200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a</a:t>
                      </a:r>
                      <a:r>
                        <a:rPr kumimoji="0" lang="zh-CN" altLang="en-US" sz="12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，</a:t>
                      </a:r>
                      <a:endParaRPr kumimoji="0" lang="en-US" altLang="zh-CN" sz="1200" b="1" i="0" u="none" strike="noStrike" kern="1200" smtClean="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  <a:p>
                      <a:pPr algn="l" fontAlgn="ctr">
                        <a:lnSpc>
                          <a:spcPct val="90000"/>
                        </a:lnSpc>
                        <a:buFont typeface="Arial" pitchFamily="34" charset="0"/>
                        <a:buNone/>
                      </a:pPr>
                      <a:r>
                        <a:rPr kumimoji="0" lang="en-US" altLang="zh-CN" sz="12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uae</a:t>
                      </a:r>
                      <a:r>
                        <a:rPr lang="zh-CN" altLang="en-US" sz="12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变</a:t>
                      </a:r>
                      <a:r>
                        <a:rPr lang="en-US" altLang="zh-CN" sz="12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ue</a:t>
                      </a:r>
                      <a:r>
                        <a:rPr kumimoji="0" lang="zh-CN" altLang="en-US" sz="12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，</a:t>
                      </a:r>
                      <a:endParaRPr kumimoji="0" lang="en-US" altLang="zh-CN" sz="1200" b="1" i="0" u="none" strike="noStrike" kern="1200" smtClean="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  <a:p>
                      <a:pPr algn="l" fontAlgn="ctr">
                        <a:lnSpc>
                          <a:spcPct val="90000"/>
                        </a:lnSpc>
                        <a:buFont typeface="Arial" pitchFamily="34" charset="0"/>
                        <a:buNone/>
                      </a:pPr>
                      <a:r>
                        <a:rPr kumimoji="0" lang="zh-CN" altLang="en-US" sz="12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单独的</a:t>
                      </a:r>
                      <a:r>
                        <a:rPr kumimoji="0" lang="en-US" altLang="zh-CN" sz="12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i</a:t>
                      </a:r>
                      <a:r>
                        <a:rPr lang="en-US" altLang="zh-CN" sz="1200" b="1" i="0" u="none" strike="noStrike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</a:rPr>
                        <a:t>ae</a:t>
                      </a:r>
                      <a:r>
                        <a:rPr lang="zh-CN" altLang="en-US" sz="12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变</a:t>
                      </a:r>
                      <a:r>
                        <a:rPr lang="en-US" altLang="zh-CN" sz="1200" b="1" i="0" u="none" strike="noStrike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</a:rPr>
                        <a:t>ier</a:t>
                      </a:r>
                      <a:r>
                        <a:rPr kumimoji="0" lang="zh-CN" altLang="en-US" sz="12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。</a:t>
                      </a:r>
                      <a:endParaRPr kumimoji="0" lang="zh-CN" altLang="en-US" sz="1200" b="1" i="0" u="none" strike="noStrike" kern="120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90000"/>
                        </a:lnSpc>
                        <a:buFont typeface="Arial" pitchFamily="34" charset="0"/>
                        <a:buNone/>
                      </a:pPr>
                      <a:r>
                        <a:rPr kumimoji="0" lang="en-US" altLang="zh-CN" sz="12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iin,iim</a:t>
                      </a:r>
                      <a:r>
                        <a:rPr kumimoji="0" lang="zh-CN" altLang="en-US" sz="12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不要韵头</a:t>
                      </a:r>
                      <a:endParaRPr kumimoji="0" lang="zh-CN" altLang="en-US" sz="1200" b="1" i="0" u="none" strike="noStrike" kern="120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90000"/>
                        </a:lnSpc>
                        <a:buFont typeface="Arial" pitchFamily="34" charset="0"/>
                        <a:buNone/>
                      </a:pPr>
                      <a:r>
                        <a:rPr kumimoji="0" lang="zh-CN" altLang="en-US" sz="12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无韵尾时韵中和韵尾是</a:t>
                      </a:r>
                      <a:r>
                        <a:rPr kumimoji="0" lang="en-US" altLang="zh-CN" sz="1200" b="1" i="0" u="none" strike="noStrike" kern="1200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ii</a:t>
                      </a:r>
                      <a:r>
                        <a:rPr kumimoji="0" lang="zh-CN" altLang="en-US" sz="12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，</a:t>
                      </a:r>
                      <a:endParaRPr kumimoji="0" lang="en-US" altLang="zh-CN" sz="1200" b="1" i="0" u="none" strike="noStrike" kern="1200" smtClean="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  <a:p>
                      <a:pPr algn="l" rtl="0" fontAlgn="ctr">
                        <a:lnSpc>
                          <a:spcPct val="90000"/>
                        </a:lnSpc>
                        <a:buFont typeface="Arial" pitchFamily="34" charset="0"/>
                        <a:buNone/>
                      </a:pPr>
                      <a:r>
                        <a:rPr kumimoji="0" lang="zh-CN" altLang="en-US" sz="12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有韵尾则</a:t>
                      </a:r>
                      <a:r>
                        <a:rPr kumimoji="0" lang="en-US" altLang="zh-CN" sz="12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ii</a:t>
                      </a:r>
                      <a:r>
                        <a:rPr kumimoji="0" lang="zh-CN" altLang="en-US" sz="12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变</a:t>
                      </a:r>
                      <a:r>
                        <a:rPr kumimoji="0" lang="en-US" altLang="zh-CN" sz="1200" b="1" i="0" u="none" strike="noStrike" kern="1200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u</a:t>
                      </a:r>
                      <a:r>
                        <a:rPr kumimoji="0" lang="zh-CN" altLang="en-US" sz="12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，并省略韵头</a:t>
                      </a:r>
                      <a:r>
                        <a:rPr kumimoji="0" lang="en-US" altLang="zh-CN" sz="12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i</a:t>
                      </a:r>
                      <a:r>
                        <a:rPr kumimoji="0" lang="zh-CN" altLang="en-US" sz="12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。</a:t>
                      </a:r>
                      <a:endParaRPr kumimoji="0" lang="zh-CN" altLang="en-US" sz="1200" b="1" i="0" u="none" strike="noStrike" kern="120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  <a:buFont typeface="Arial" pitchFamily="34" charset="0"/>
                        <a:buNone/>
                      </a:pPr>
                      <a:r>
                        <a:rPr kumimoji="0" lang="zh-CN" altLang="en-US" sz="12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无韵头变</a:t>
                      </a:r>
                      <a:r>
                        <a:rPr kumimoji="0" lang="en-US" altLang="zh-CN" sz="1200" b="1" i="0" u="none" strike="noStrike" kern="1200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ar</a:t>
                      </a:r>
                      <a:r>
                        <a:rPr kumimoji="0" lang="zh-CN" altLang="en-US" sz="12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，有韵头变</a:t>
                      </a:r>
                      <a:r>
                        <a:rPr kumimoji="0" lang="en-US" altLang="zh-CN" sz="1200" b="1" i="0" u="none" strike="noStrike" kern="1200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r</a:t>
                      </a:r>
                      <a:r>
                        <a:rPr kumimoji="0" lang="zh-CN" altLang="en-US" sz="12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，韵尾</a:t>
                      </a:r>
                      <a:r>
                        <a:rPr kumimoji="0" lang="en-US" altLang="zh-CN" sz="12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i</a:t>
                      </a:r>
                      <a:r>
                        <a:rPr kumimoji="0" lang="zh-CN" altLang="en-US" sz="12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则变</a:t>
                      </a:r>
                      <a:r>
                        <a:rPr kumimoji="0" lang="en-US" altLang="zh-CN" sz="1200" b="1" i="0" u="none" strike="noStrike" kern="1200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u</a:t>
                      </a:r>
                      <a:r>
                        <a:rPr kumimoji="0" lang="zh-CN" altLang="en-US" sz="12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，</a:t>
                      </a:r>
                      <a:endParaRPr kumimoji="0" lang="en-US" altLang="zh-CN" sz="1200" b="1" i="0" u="none" strike="noStrike" kern="1200" smtClean="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  <a:p>
                      <a:pPr algn="r" rtl="0" fontAlgn="ctr">
                        <a:lnSpc>
                          <a:spcPct val="90000"/>
                        </a:lnSpc>
                        <a:buFont typeface="Arial" pitchFamily="34" charset="0"/>
                        <a:buNone/>
                      </a:pPr>
                      <a:r>
                        <a:rPr kumimoji="0" lang="en-US" altLang="zh-CN" sz="12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iarn</a:t>
                      </a:r>
                      <a:r>
                        <a:rPr kumimoji="0" lang="zh-CN" altLang="en-US" sz="12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中也变</a:t>
                      </a:r>
                      <a:r>
                        <a:rPr kumimoji="0" lang="en-US" altLang="zh-CN" sz="1200" b="1" i="0" u="none" strike="noStrike" kern="1200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u</a:t>
                      </a:r>
                      <a:r>
                        <a:rPr kumimoji="0" lang="zh-CN" altLang="en-US" sz="12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，</a:t>
                      </a:r>
                      <a:endParaRPr kumimoji="0" lang="en-US" altLang="zh-CN" sz="1200" b="1" i="0" u="none" strike="noStrike" kern="1200" smtClean="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  <a:p>
                      <a:pPr algn="l" rtl="0" fontAlgn="ctr">
                        <a:lnSpc>
                          <a:spcPct val="90000"/>
                        </a:lnSpc>
                        <a:buFont typeface="Arial" pitchFamily="34" charset="0"/>
                        <a:buNone/>
                      </a:pPr>
                      <a:r>
                        <a:rPr kumimoji="0" lang="en-US" altLang="zh-CN" sz="12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iarq</a:t>
                      </a:r>
                      <a:r>
                        <a:rPr kumimoji="0" lang="zh-CN" altLang="en-US" sz="12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和</a:t>
                      </a:r>
                      <a:r>
                        <a:rPr kumimoji="0" lang="en-US" altLang="zh-CN" sz="12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iaru</a:t>
                      </a:r>
                      <a:r>
                        <a:rPr kumimoji="0" lang="zh-CN" altLang="en-US" sz="12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中不写</a:t>
                      </a:r>
                      <a:r>
                        <a:rPr kumimoji="0" lang="en-US" altLang="zh-CN" sz="1200" b="1" i="0" u="none" strike="noStrike" kern="1200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ar</a:t>
                      </a:r>
                      <a:r>
                        <a:rPr kumimoji="0" lang="zh-CN" altLang="en-US" sz="12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。</a:t>
                      </a:r>
                      <a:endParaRPr kumimoji="0" lang="en-US" altLang="zh-CN" sz="1200" b="1" i="0" u="none" strike="noStrike" kern="1200" smtClean="0">
                        <a:solidFill>
                          <a:srgbClr val="FF0000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lnSpc>
                          <a:spcPct val="90000"/>
                        </a:lnSpc>
                        <a:buFont typeface="Arial" pitchFamily="34" charset="0"/>
                        <a:buNone/>
                      </a:pPr>
                      <a:r>
                        <a:rPr kumimoji="0" lang="zh-CN" altLang="en-US" sz="12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无韵头变</a:t>
                      </a:r>
                      <a:r>
                        <a:rPr kumimoji="0" lang="en-US" altLang="zh-CN" sz="1200" b="1" i="0" u="none" strike="noStrike" kern="1200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oo</a:t>
                      </a:r>
                      <a:r>
                        <a:rPr kumimoji="0" lang="zh-CN" altLang="en-US" sz="12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，</a:t>
                      </a:r>
                      <a:endParaRPr kumimoji="0" lang="en-US" altLang="zh-CN" sz="1200" b="1" i="0" u="none" strike="noStrike" kern="1200" smtClean="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  <a:p>
                      <a:pPr marL="0" algn="l" rtl="0" eaLnBrk="1" fontAlgn="ctr" latinLnBrk="0" hangingPunct="1">
                        <a:lnSpc>
                          <a:spcPct val="90000"/>
                        </a:lnSpc>
                        <a:buFont typeface="Arial" pitchFamily="34" charset="0"/>
                        <a:buNone/>
                      </a:pPr>
                      <a:r>
                        <a:rPr kumimoji="0" lang="zh-CN" altLang="en-US" sz="12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有韵头变</a:t>
                      </a:r>
                      <a:r>
                        <a:rPr kumimoji="0" lang="en-US" altLang="zh-CN" sz="1200" b="1" i="0" u="none" strike="noStrike" kern="1200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o</a:t>
                      </a:r>
                      <a:r>
                        <a:rPr kumimoji="0" lang="zh-CN" altLang="en-US" sz="12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，</a:t>
                      </a:r>
                      <a:endParaRPr kumimoji="0" lang="en-US" altLang="zh-CN" sz="1200" b="1" i="0" u="none" strike="noStrike" kern="1200" smtClean="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  <a:p>
                      <a:pPr algn="l" rtl="0" fontAlgn="ctr">
                        <a:lnSpc>
                          <a:spcPct val="90000"/>
                        </a:lnSpc>
                        <a:buFont typeface="Arial" pitchFamily="34" charset="0"/>
                        <a:buNone/>
                      </a:pPr>
                      <a:r>
                        <a:rPr kumimoji="0" lang="zh-CN" altLang="en-US" sz="12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有</a:t>
                      </a:r>
                      <a:r>
                        <a:rPr kumimoji="0" lang="en-US" altLang="zh-CN" sz="12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ioo</a:t>
                      </a:r>
                      <a:r>
                        <a:rPr kumimoji="0" lang="zh-CN" altLang="en-US" sz="12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和</a:t>
                      </a:r>
                      <a:r>
                        <a:rPr kumimoji="0" lang="en-US" altLang="zh-CN" sz="12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yooq</a:t>
                      </a:r>
                      <a:r>
                        <a:rPr kumimoji="0" lang="zh-CN" altLang="en-US" sz="12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中变</a:t>
                      </a:r>
                      <a:r>
                        <a:rPr kumimoji="0" lang="en-US" altLang="zh-CN" sz="1200" b="1" i="0" u="none" strike="noStrike" kern="1200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u</a:t>
                      </a:r>
                      <a:endParaRPr kumimoji="0" lang="zh-CN" altLang="en-US" sz="1200" b="1" i="0" u="none" strike="noStrike" kern="1200">
                        <a:solidFill>
                          <a:srgbClr val="FF0000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  <a:buFont typeface="Arial" pitchFamily="34" charset="0"/>
                        <a:buNone/>
                      </a:pPr>
                      <a:endParaRPr kumimoji="0" lang="zh-CN" altLang="en-US" sz="1200" b="1" i="0" u="none" strike="noStrike" kern="1200">
                        <a:solidFill>
                          <a:schemeClr val="tx1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</a:txBody>
                  <a:tcPr marL="9525" marR="54000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lnSpc>
                          <a:spcPct val="90000"/>
                        </a:lnSpc>
                        <a:buFont typeface="Arial" pitchFamily="34" charset="0"/>
                        <a:buNone/>
                      </a:pPr>
                      <a:r>
                        <a:rPr kumimoji="0" lang="en-US" altLang="zh-CN" sz="12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u</a:t>
                      </a:r>
                      <a:r>
                        <a:rPr kumimoji="0" lang="zh-CN" altLang="en-US" sz="12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与韵头</a:t>
                      </a:r>
                      <a:r>
                        <a:rPr kumimoji="0" lang="en-US" altLang="zh-CN" sz="12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i</a:t>
                      </a:r>
                      <a:r>
                        <a:rPr kumimoji="0" lang="zh-CN" altLang="en-US" sz="1200" b="1" i="0" u="none" strike="noStrike" kern="1200" smtClean="0">
                          <a:solidFill>
                            <a:schemeClr val="tx1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合并为</a:t>
                      </a:r>
                      <a:r>
                        <a:rPr kumimoji="0" lang="en-US" altLang="zh-CN" sz="1200" b="1" i="0" u="none" strike="noStrike" kern="1200" smtClean="0">
                          <a:solidFill>
                            <a:srgbClr val="FF0000"/>
                          </a:solidFill>
                          <a:latin typeface="宋体" pitchFamily="2" charset="-122"/>
                          <a:ea typeface="宋体" pitchFamily="2" charset="-122"/>
                          <a:cs typeface="+mn-cs"/>
                        </a:rPr>
                        <a:t>_y</a:t>
                      </a:r>
                      <a:endParaRPr kumimoji="0" lang="zh-CN" altLang="en-US" sz="1200" b="1" i="0" u="none" strike="noStrike" kern="1200">
                        <a:solidFill>
                          <a:srgbClr val="FF0000"/>
                        </a:solidFill>
                        <a:latin typeface="宋体" pitchFamily="2" charset="-122"/>
                        <a:ea typeface="宋体" pitchFamily="2" charset="-122"/>
                        <a:cs typeface="+mn-cs"/>
                      </a:endParaRPr>
                    </a:p>
                  </a:txBody>
                  <a:tcPr marL="9525" marR="540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8229600" cy="634082"/>
          </a:xfrm>
        </p:spPr>
        <p:txBody>
          <a:bodyPr>
            <a:normAutofit/>
          </a:bodyPr>
          <a:lstStyle/>
          <a:p>
            <a:r>
              <a:rPr lang="zh-CN" altLang="en-US" sz="2800" b="1" smtClean="0">
                <a:solidFill>
                  <a:schemeClr val="tx1"/>
                </a:solidFill>
                <a:latin typeface="Times New Roman"/>
              </a:rPr>
              <a:t>声母与韵母的合并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536" y="1556792"/>
            <a:ext cx="8291264" cy="4729728"/>
          </a:xfrm>
        </p:spPr>
        <p:txBody>
          <a:bodyPr>
            <a:normAutofit lnSpcReduction="10000"/>
          </a:bodyPr>
          <a:lstStyle/>
          <a:p>
            <a:r>
              <a:rPr lang="zh-CN" altLang="en-US" sz="18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声母都是单字母、单字母</a:t>
            </a:r>
            <a:r>
              <a:rPr lang="en-US" altLang="zh-CN" sz="18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+h</a:t>
            </a:r>
            <a:r>
              <a:rPr lang="zh-CN" altLang="en-US" sz="18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 、单字母</a:t>
            </a:r>
            <a:r>
              <a:rPr lang="en-US" altLang="zh-CN" sz="18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+l</a:t>
            </a:r>
            <a:r>
              <a:rPr lang="zh-CN" altLang="en-US" sz="18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 、单字母</a:t>
            </a:r>
            <a:r>
              <a:rPr lang="en-US" altLang="zh-CN" sz="18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+hl</a:t>
            </a:r>
            <a:r>
              <a:rPr lang="zh-CN" altLang="en-US" sz="18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四种之一</a:t>
            </a:r>
            <a:endParaRPr lang="en-US" altLang="zh-CN" sz="1800" b="1" smtClean="0">
              <a:solidFill>
                <a:srgbClr val="FF0000"/>
              </a:solidFill>
              <a:latin typeface="宋体" pitchFamily="2" charset="-122"/>
              <a:ea typeface="宋体" pitchFamily="2" charset="-122"/>
            </a:endParaRPr>
          </a:p>
          <a:p>
            <a:r>
              <a:rPr lang="zh-CN" altLang="en-US" sz="18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一般来说，其中的</a:t>
            </a:r>
            <a:r>
              <a:rPr lang="en-US" altLang="zh-CN" sz="18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l</a:t>
            </a:r>
            <a:r>
              <a:rPr lang="zh-CN" altLang="en-US" sz="18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字母都可以省略，也不会冲突！</a:t>
            </a:r>
            <a:endParaRPr lang="en-US" altLang="zh-CN" sz="1800" b="1" smtClean="0">
              <a:solidFill>
                <a:srgbClr val="FF0000"/>
              </a:solidFill>
              <a:latin typeface="宋体" pitchFamily="2" charset="-122"/>
              <a:ea typeface="宋体" pitchFamily="2" charset="-122"/>
            </a:endParaRPr>
          </a:p>
          <a:p>
            <a:r>
              <a:rPr lang="zh-CN" altLang="en-US" sz="18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卷舌声母（单字母</a:t>
            </a:r>
            <a:r>
              <a:rPr lang="en-US" altLang="zh-CN" sz="18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+l</a:t>
            </a:r>
            <a:r>
              <a:rPr lang="zh-CN" altLang="en-US" sz="18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 、单字母</a:t>
            </a:r>
            <a:r>
              <a:rPr lang="en-US" altLang="zh-CN" sz="18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+hl</a:t>
            </a:r>
            <a:r>
              <a:rPr lang="zh-CN" altLang="en-US" sz="18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）只连上面的卷舌韵母（棕色格子）</a:t>
            </a:r>
            <a:endParaRPr lang="en-US" altLang="zh-CN" sz="1800" b="1" smtClean="0">
              <a:solidFill>
                <a:srgbClr val="FF0000"/>
              </a:solidFill>
              <a:latin typeface="宋体" pitchFamily="2" charset="-122"/>
              <a:ea typeface="宋体" pitchFamily="2" charset="-122"/>
            </a:endParaRPr>
          </a:p>
          <a:p>
            <a:r>
              <a:rPr lang="zh-CN" altLang="en-US" sz="18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普通声母（单字母 、单字母</a:t>
            </a:r>
            <a:r>
              <a:rPr lang="en-US" altLang="zh-CN" sz="18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+h</a:t>
            </a:r>
            <a:r>
              <a:rPr lang="zh-CN" altLang="en-US" sz="18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）只连上面的普通韵母（白色格子）</a:t>
            </a:r>
            <a:endParaRPr lang="en-US" altLang="zh-CN" sz="1800" b="1" smtClean="0">
              <a:solidFill>
                <a:srgbClr val="FF0000"/>
              </a:solidFill>
              <a:latin typeface="宋体" pitchFamily="2" charset="-122"/>
              <a:ea typeface="宋体" pitchFamily="2" charset="-122"/>
            </a:endParaRPr>
          </a:p>
          <a:p>
            <a:r>
              <a:rPr lang="zh-CN" altLang="en-US" sz="1800" b="1" smtClean="0">
                <a:latin typeface="宋体" pitchFamily="2" charset="-122"/>
                <a:ea typeface="宋体" pitchFamily="2" charset="-122"/>
              </a:rPr>
              <a:t>此外，</a:t>
            </a:r>
            <a:r>
              <a:rPr lang="en-US" altLang="zh-CN" sz="1800" b="1" smtClean="0">
                <a:latin typeface="宋体" pitchFamily="2" charset="-122"/>
                <a:ea typeface="宋体" pitchFamily="2" charset="-122"/>
              </a:rPr>
              <a:t>rhl</a:t>
            </a:r>
            <a:r>
              <a:rPr lang="zh-CN" altLang="en-US" sz="1800" b="1" smtClean="0">
                <a:latin typeface="宋体" pitchFamily="2" charset="-122"/>
                <a:ea typeface="宋体" pitchFamily="2" charset="-122"/>
              </a:rPr>
              <a:t>声母只连</a:t>
            </a:r>
            <a:r>
              <a:rPr lang="en-US" altLang="zh-CN" sz="1800" b="1" smtClean="0">
                <a:latin typeface="宋体" pitchFamily="2" charset="-122"/>
                <a:ea typeface="宋体" pitchFamily="2" charset="-122"/>
              </a:rPr>
              <a:t>_ir</a:t>
            </a:r>
            <a:r>
              <a:rPr lang="zh-CN" altLang="en-US" sz="1800" b="1" smtClean="0">
                <a:latin typeface="宋体" pitchFamily="2" charset="-122"/>
                <a:ea typeface="宋体" pitchFamily="2" charset="-122"/>
              </a:rPr>
              <a:t>一个韵母，</a:t>
            </a:r>
            <a:r>
              <a:rPr lang="en-US" altLang="zh-CN" sz="1800" b="1" smtClean="0">
                <a:latin typeface="宋体" pitchFamily="2" charset="-122"/>
                <a:ea typeface="宋体" pitchFamily="2" charset="-122"/>
              </a:rPr>
              <a:t>rh</a:t>
            </a:r>
            <a:r>
              <a:rPr lang="zh-CN" altLang="en-US" sz="1800" b="1" smtClean="0">
                <a:latin typeface="宋体" pitchFamily="2" charset="-122"/>
                <a:ea typeface="宋体" pitchFamily="2" charset="-122"/>
              </a:rPr>
              <a:t>与其它韵母相连</a:t>
            </a:r>
            <a:endParaRPr lang="en-US" altLang="zh-CN" sz="1800" b="1" smtClean="0">
              <a:latin typeface="宋体" pitchFamily="2" charset="-122"/>
              <a:ea typeface="宋体" pitchFamily="2" charset="-122"/>
            </a:endParaRPr>
          </a:p>
          <a:p>
            <a:r>
              <a:rPr lang="zh-CN" altLang="en-US" sz="18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单字母</a:t>
            </a:r>
            <a:r>
              <a:rPr lang="en-US" altLang="zh-CN" sz="18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+h</a:t>
            </a:r>
            <a:r>
              <a:rPr lang="zh-CN" altLang="en-US" sz="18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 、单字母</a:t>
            </a:r>
            <a:r>
              <a:rPr lang="en-US" altLang="zh-CN" sz="18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+hl</a:t>
            </a:r>
            <a:r>
              <a:rPr lang="zh-CN" altLang="en-US" sz="18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连韵母时，</a:t>
            </a:r>
            <a:r>
              <a:rPr lang="en-US" altLang="zh-CN" sz="18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h</a:t>
            </a:r>
            <a:r>
              <a:rPr lang="zh-CN" altLang="en-US" sz="18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或</a:t>
            </a:r>
            <a:r>
              <a:rPr lang="en-US" altLang="zh-CN" sz="18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hl</a:t>
            </a:r>
            <a:r>
              <a:rPr lang="zh-CN" altLang="en-US" sz="18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与韵头合并为一个字母：</a:t>
            </a:r>
            <a:endParaRPr lang="en-US" altLang="zh-CN" sz="1800" b="1" smtClean="0">
              <a:solidFill>
                <a:srgbClr val="FF0000"/>
              </a:solidFill>
              <a:latin typeface="宋体" pitchFamily="2" charset="-122"/>
              <a:ea typeface="宋体" pitchFamily="2" charset="-122"/>
            </a:endParaRPr>
          </a:p>
          <a:p>
            <a:pPr lvl="1"/>
            <a:r>
              <a:rPr lang="zh-CN" altLang="en-US" sz="1400" b="1" smtClean="0">
                <a:latin typeface="宋体" pitchFamily="2" charset="-122"/>
                <a:ea typeface="宋体" pitchFamily="2" charset="-122"/>
              </a:rPr>
              <a:t>韵头是</a:t>
            </a:r>
            <a:r>
              <a:rPr lang="en-US" altLang="zh-CN" sz="1400" b="1" smtClean="0">
                <a:latin typeface="宋体" pitchFamily="2" charset="-122"/>
                <a:ea typeface="宋体" pitchFamily="2" charset="-122"/>
              </a:rPr>
              <a:t>_</a:t>
            </a:r>
            <a:r>
              <a:rPr lang="zh-CN" altLang="en-US" sz="1400" b="1" smtClean="0">
                <a:latin typeface="宋体" pitchFamily="2" charset="-122"/>
                <a:ea typeface="宋体" pitchFamily="2" charset="-122"/>
              </a:rPr>
              <a:t>，则变</a:t>
            </a:r>
            <a:r>
              <a:rPr lang="en-US" altLang="zh-CN" sz="1400" b="1" smtClean="0">
                <a:latin typeface="宋体" pitchFamily="2" charset="-122"/>
                <a:ea typeface="宋体" pitchFamily="2" charset="-122"/>
              </a:rPr>
              <a:t>h</a:t>
            </a:r>
            <a:r>
              <a:rPr lang="zh-CN" altLang="en-US" sz="1400" b="1" smtClean="0">
                <a:latin typeface="宋体" pitchFamily="2" charset="-122"/>
                <a:ea typeface="宋体" pitchFamily="2" charset="-122"/>
              </a:rPr>
              <a:t>，如</a:t>
            </a:r>
            <a:r>
              <a:rPr lang="en-US" altLang="zh-CN" sz="1400" b="1" smtClean="0">
                <a:latin typeface="宋体" pitchFamily="2" charset="-122"/>
                <a:ea typeface="宋体" pitchFamily="2" charset="-122"/>
              </a:rPr>
              <a:t>dh + _ai → dhai</a:t>
            </a:r>
          </a:p>
          <a:p>
            <a:pPr lvl="1"/>
            <a:r>
              <a:rPr lang="zh-CN" altLang="en-US" sz="1400" b="1" smtClean="0">
                <a:latin typeface="宋体" pitchFamily="2" charset="-122"/>
                <a:ea typeface="宋体" pitchFamily="2" charset="-122"/>
              </a:rPr>
              <a:t>韵头是</a:t>
            </a:r>
            <a:r>
              <a:rPr lang="en-US" altLang="zh-CN" sz="1400" b="1" smtClean="0">
                <a:latin typeface="宋体" pitchFamily="2" charset="-122"/>
                <a:ea typeface="宋体" pitchFamily="2" charset="-122"/>
              </a:rPr>
              <a:t>a</a:t>
            </a:r>
            <a:r>
              <a:rPr lang="zh-CN" altLang="en-US" sz="1400" b="1" smtClean="0">
                <a:latin typeface="宋体" pitchFamily="2" charset="-122"/>
                <a:ea typeface="宋体" pitchFamily="2" charset="-122"/>
              </a:rPr>
              <a:t>，则变</a:t>
            </a:r>
            <a:r>
              <a:rPr lang="en-US" altLang="zh-CN" sz="1400" b="1" smtClean="0">
                <a:latin typeface="宋体" pitchFamily="2" charset="-122"/>
                <a:ea typeface="宋体" pitchFamily="2" charset="-122"/>
              </a:rPr>
              <a:t>e</a:t>
            </a:r>
            <a:r>
              <a:rPr lang="zh-CN" altLang="en-US" sz="1400" b="1" smtClean="0">
                <a:latin typeface="宋体" pitchFamily="2" charset="-122"/>
                <a:ea typeface="宋体" pitchFamily="2" charset="-122"/>
              </a:rPr>
              <a:t>，如</a:t>
            </a:r>
            <a:r>
              <a:rPr lang="en-US" altLang="zh-CN" sz="1400" b="1" smtClean="0">
                <a:latin typeface="宋体" pitchFamily="2" charset="-122"/>
                <a:ea typeface="宋体" pitchFamily="2" charset="-122"/>
              </a:rPr>
              <a:t>ch + aei → ceei</a:t>
            </a:r>
          </a:p>
          <a:p>
            <a:pPr lvl="1"/>
            <a:r>
              <a:rPr lang="zh-CN" altLang="en-US" sz="1400" b="1" smtClean="0">
                <a:latin typeface="宋体" pitchFamily="2" charset="-122"/>
                <a:ea typeface="宋体" pitchFamily="2" charset="-122"/>
              </a:rPr>
              <a:t>韵头是</a:t>
            </a:r>
            <a:r>
              <a:rPr lang="en-US" altLang="zh-CN" sz="1400" b="1" smtClean="0">
                <a:latin typeface="宋体" pitchFamily="2" charset="-122"/>
                <a:ea typeface="宋体" pitchFamily="2" charset="-122"/>
              </a:rPr>
              <a:t>i</a:t>
            </a:r>
            <a:r>
              <a:rPr lang="zh-CN" altLang="en-US" sz="1400" b="1" smtClean="0">
                <a:latin typeface="宋体" pitchFamily="2" charset="-122"/>
                <a:ea typeface="宋体" pitchFamily="2" charset="-122"/>
              </a:rPr>
              <a:t>，则变</a:t>
            </a:r>
            <a:r>
              <a:rPr lang="en-US" altLang="zh-CN" sz="1400" b="1" smtClean="0">
                <a:latin typeface="宋体" pitchFamily="2" charset="-122"/>
                <a:ea typeface="宋体" pitchFamily="2" charset="-122"/>
              </a:rPr>
              <a:t>j</a:t>
            </a:r>
            <a:r>
              <a:rPr lang="zh-CN" altLang="en-US" sz="1400" b="1" smtClean="0">
                <a:latin typeface="宋体" pitchFamily="2" charset="-122"/>
                <a:ea typeface="宋体" pitchFamily="2" charset="-122"/>
              </a:rPr>
              <a:t>，如</a:t>
            </a:r>
            <a:r>
              <a:rPr lang="en-US" altLang="zh-CN" sz="1400" b="1" smtClean="0">
                <a:latin typeface="宋体" pitchFamily="2" charset="-122"/>
                <a:ea typeface="宋体" pitchFamily="2" charset="-122"/>
              </a:rPr>
              <a:t>dhl+ ier → djer</a:t>
            </a:r>
          </a:p>
          <a:p>
            <a:pPr lvl="1"/>
            <a:r>
              <a:rPr lang="zh-CN" altLang="en-US" sz="1400" b="1" smtClean="0">
                <a:latin typeface="宋体" pitchFamily="2" charset="-122"/>
                <a:ea typeface="宋体" pitchFamily="2" charset="-122"/>
              </a:rPr>
              <a:t>韵头是</a:t>
            </a:r>
            <a:r>
              <a:rPr lang="en-US" altLang="zh-CN" sz="1400" b="1" smtClean="0">
                <a:latin typeface="宋体" pitchFamily="2" charset="-122"/>
                <a:ea typeface="宋体" pitchFamily="2" charset="-122"/>
              </a:rPr>
              <a:t>u</a:t>
            </a:r>
            <a:r>
              <a:rPr lang="zh-CN" altLang="en-US" sz="1400" b="1" smtClean="0">
                <a:latin typeface="宋体" pitchFamily="2" charset="-122"/>
                <a:ea typeface="宋体" pitchFamily="2" charset="-122"/>
              </a:rPr>
              <a:t>，则变</a:t>
            </a:r>
            <a:r>
              <a:rPr lang="en-US" altLang="zh-CN" sz="1400" b="1" smtClean="0">
                <a:latin typeface="宋体" pitchFamily="2" charset="-122"/>
                <a:ea typeface="宋体" pitchFamily="2" charset="-122"/>
              </a:rPr>
              <a:t>w</a:t>
            </a:r>
            <a:r>
              <a:rPr lang="zh-CN" altLang="en-US" sz="1400" b="1" smtClean="0">
                <a:latin typeface="宋体" pitchFamily="2" charset="-122"/>
                <a:ea typeface="宋体" pitchFamily="2" charset="-122"/>
              </a:rPr>
              <a:t>，如</a:t>
            </a:r>
            <a:r>
              <a:rPr lang="en-US" altLang="zh-CN" sz="1400" b="1" smtClean="0">
                <a:latin typeface="宋体" pitchFamily="2" charset="-122"/>
                <a:ea typeface="宋体" pitchFamily="2" charset="-122"/>
              </a:rPr>
              <a:t>bh + uon → bwon</a:t>
            </a:r>
          </a:p>
          <a:p>
            <a:pPr lvl="1"/>
            <a:r>
              <a:rPr lang="zh-CN" altLang="en-US" sz="1400" b="1" smtClean="0">
                <a:latin typeface="宋体" pitchFamily="2" charset="-122"/>
                <a:ea typeface="宋体" pitchFamily="2" charset="-122"/>
              </a:rPr>
              <a:t>韵头是</a:t>
            </a:r>
            <a:r>
              <a:rPr lang="en-US" altLang="zh-CN" sz="1400" b="1" smtClean="0">
                <a:latin typeface="宋体" pitchFamily="2" charset="-122"/>
                <a:ea typeface="宋体" pitchFamily="2" charset="-122"/>
              </a:rPr>
              <a:t>y</a:t>
            </a:r>
            <a:r>
              <a:rPr lang="zh-CN" altLang="en-US" sz="1400" b="1" smtClean="0">
                <a:latin typeface="宋体" pitchFamily="2" charset="-122"/>
                <a:ea typeface="宋体" pitchFamily="2" charset="-122"/>
              </a:rPr>
              <a:t>，则变</a:t>
            </a:r>
            <a:r>
              <a:rPr lang="en-US" altLang="zh-CN" sz="1400" b="1" smtClean="0">
                <a:latin typeface="宋体" pitchFamily="2" charset="-122"/>
                <a:ea typeface="宋体" pitchFamily="2" charset="-122"/>
              </a:rPr>
              <a:t>v</a:t>
            </a:r>
            <a:r>
              <a:rPr lang="zh-CN" altLang="en-US" sz="1400" b="1" smtClean="0">
                <a:latin typeface="宋体" pitchFamily="2" charset="-122"/>
                <a:ea typeface="宋体" pitchFamily="2" charset="-122"/>
              </a:rPr>
              <a:t>，如</a:t>
            </a:r>
            <a:r>
              <a:rPr lang="en-US" altLang="zh-CN" sz="1400" b="1" smtClean="0">
                <a:latin typeface="宋体" pitchFamily="2" charset="-122"/>
                <a:ea typeface="宋体" pitchFamily="2" charset="-122"/>
              </a:rPr>
              <a:t>dhl+ yan → dvan</a:t>
            </a:r>
          </a:p>
          <a:p>
            <a:pPr lvl="1"/>
            <a:r>
              <a:rPr lang="zh-CN" altLang="en-US" sz="1400" b="1" smtClean="0">
                <a:latin typeface="宋体" pitchFamily="2" charset="-122"/>
                <a:ea typeface="宋体" pitchFamily="2" charset="-122"/>
              </a:rPr>
              <a:t>韵头是</a:t>
            </a:r>
            <a:r>
              <a:rPr lang="en-US" altLang="zh-CN" sz="1400" b="1" smtClean="0">
                <a:latin typeface="宋体" pitchFamily="2" charset="-122"/>
                <a:ea typeface="宋体" pitchFamily="2" charset="-122"/>
              </a:rPr>
              <a:t>o</a:t>
            </a:r>
            <a:r>
              <a:rPr lang="zh-CN" altLang="en-US" sz="1400" b="1" smtClean="0">
                <a:latin typeface="宋体" pitchFamily="2" charset="-122"/>
                <a:ea typeface="宋体" pitchFamily="2" charset="-122"/>
              </a:rPr>
              <a:t>，则变</a:t>
            </a:r>
            <a:r>
              <a:rPr lang="en-US" altLang="zh-CN" sz="1400" b="1" smtClean="0">
                <a:latin typeface="宋体" pitchFamily="2" charset="-122"/>
                <a:ea typeface="宋体" pitchFamily="2" charset="-122"/>
              </a:rPr>
              <a:t>r</a:t>
            </a:r>
            <a:r>
              <a:rPr lang="zh-CN" altLang="en-US" sz="1400" b="1" smtClean="0">
                <a:latin typeface="宋体" pitchFamily="2" charset="-122"/>
                <a:ea typeface="宋体" pitchFamily="2" charset="-122"/>
              </a:rPr>
              <a:t>，如</a:t>
            </a:r>
            <a:r>
              <a:rPr lang="en-US" altLang="zh-CN" sz="1400" b="1" smtClean="0">
                <a:latin typeface="宋体" pitchFamily="2" charset="-122"/>
                <a:ea typeface="宋体" pitchFamily="2" charset="-122"/>
              </a:rPr>
              <a:t>bh + oo_ → bro_</a:t>
            </a:r>
          </a:p>
          <a:p>
            <a:r>
              <a:rPr lang="zh-CN" altLang="en-US" sz="18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只有</a:t>
            </a:r>
            <a:r>
              <a:rPr lang="en-US" altLang="zh-CN" sz="18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4</a:t>
            </a:r>
            <a:r>
              <a:rPr lang="zh-CN" altLang="en-US" sz="18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个特殊音节，加不加</a:t>
            </a:r>
            <a:r>
              <a:rPr lang="en-US" altLang="zh-CN" sz="18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l</a:t>
            </a:r>
            <a:r>
              <a:rPr lang="zh-CN" altLang="en-US" sz="18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的声母会有冲突，所以就特殊记忆一下</a:t>
            </a:r>
            <a:r>
              <a:rPr lang="en-US" altLang="zh-CN" sz="18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(</a:t>
            </a:r>
            <a:r>
              <a:rPr lang="zh-CN" altLang="en-US" sz="18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红色</a:t>
            </a:r>
            <a:r>
              <a:rPr lang="en-US" altLang="zh-CN" sz="18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4</a:t>
            </a:r>
            <a:r>
              <a:rPr lang="zh-CN" altLang="en-US" sz="18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个</a:t>
            </a:r>
            <a:r>
              <a:rPr lang="en-US" altLang="zh-CN" sz="18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)</a:t>
            </a:r>
            <a:endParaRPr lang="en-US" altLang="zh-CN" sz="1800" b="1" smtClean="0">
              <a:latin typeface="宋体" pitchFamily="2" charset="-122"/>
              <a:ea typeface="宋体" pitchFamily="2" charset="-122"/>
            </a:endParaRPr>
          </a:p>
          <a:p>
            <a:pPr lvl="1"/>
            <a:r>
              <a:rPr lang="en-US" altLang="zh-CN" sz="14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d  + _aq → doaq  </a:t>
            </a:r>
            <a:r>
              <a:rPr lang="en-US" altLang="zh-CN" sz="1400" b="1" smtClean="0">
                <a:latin typeface="宋体" pitchFamily="2" charset="-122"/>
                <a:ea typeface="宋体" pitchFamily="2" charset="-122"/>
              </a:rPr>
              <a:t>(</a:t>
            </a:r>
            <a:r>
              <a:rPr lang="zh-CN" altLang="en-US" sz="1400" b="1" smtClean="0">
                <a:latin typeface="宋体" pitchFamily="2" charset="-122"/>
                <a:ea typeface="宋体" pitchFamily="2" charset="-122"/>
              </a:rPr>
              <a:t>正常的是</a:t>
            </a:r>
            <a:r>
              <a:rPr lang="en-US" altLang="zh-CN" sz="1400" b="1" smtClean="0">
                <a:latin typeface="宋体" pitchFamily="2" charset="-122"/>
                <a:ea typeface="宋体" pitchFamily="2" charset="-122"/>
              </a:rPr>
              <a:t>dl+_aq → daq </a:t>
            </a:r>
            <a:r>
              <a:rPr lang="zh-CN" altLang="en-US" sz="1400" b="1" smtClean="0">
                <a:latin typeface="宋体" pitchFamily="2" charset="-122"/>
                <a:ea typeface="宋体" pitchFamily="2" charset="-122"/>
              </a:rPr>
              <a:t>卷舌声母</a:t>
            </a:r>
            <a:r>
              <a:rPr lang="en-US" altLang="zh-CN" sz="1400" b="1" smtClean="0">
                <a:latin typeface="宋体" pitchFamily="2" charset="-122"/>
                <a:ea typeface="宋体" pitchFamily="2" charset="-122"/>
              </a:rPr>
              <a:t>+</a:t>
            </a:r>
            <a:r>
              <a:rPr lang="zh-CN" altLang="en-US" sz="1400" b="1" smtClean="0">
                <a:latin typeface="宋体" pitchFamily="2" charset="-122"/>
                <a:ea typeface="宋体" pitchFamily="2" charset="-122"/>
              </a:rPr>
              <a:t>卷舌韵母</a:t>
            </a:r>
            <a:r>
              <a:rPr lang="en-US" altLang="zh-CN" sz="1400" b="1" smtClean="0">
                <a:latin typeface="宋体" pitchFamily="2" charset="-122"/>
                <a:ea typeface="宋体" pitchFamily="2" charset="-122"/>
              </a:rPr>
              <a:t>)</a:t>
            </a:r>
          </a:p>
          <a:p>
            <a:pPr lvl="1"/>
            <a:r>
              <a:rPr lang="en-US" altLang="zh-CN" sz="14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dl + ooi → dloi  </a:t>
            </a:r>
            <a:r>
              <a:rPr lang="en-US" altLang="zh-CN" sz="1400" b="1" smtClean="0">
                <a:latin typeface="宋体" pitchFamily="2" charset="-122"/>
                <a:ea typeface="宋体" pitchFamily="2" charset="-122"/>
              </a:rPr>
              <a:t>(</a:t>
            </a:r>
            <a:r>
              <a:rPr lang="zh-CN" altLang="en-US" sz="1400" b="1" smtClean="0">
                <a:latin typeface="宋体" pitchFamily="2" charset="-122"/>
                <a:ea typeface="宋体" pitchFamily="2" charset="-122"/>
              </a:rPr>
              <a:t>正常的是</a:t>
            </a:r>
            <a:r>
              <a:rPr lang="en-US" altLang="zh-CN" sz="1400" b="1" smtClean="0">
                <a:latin typeface="宋体" pitchFamily="2" charset="-122"/>
                <a:ea typeface="宋体" pitchFamily="2" charset="-122"/>
              </a:rPr>
              <a:t>d +ooi → dooi</a:t>
            </a:r>
            <a:r>
              <a:rPr lang="zh-CN" altLang="en-US" sz="1400" b="1" smtClean="0">
                <a:latin typeface="宋体" pitchFamily="2" charset="-122"/>
                <a:ea typeface="宋体" pitchFamily="2" charset="-122"/>
              </a:rPr>
              <a:t>普通声母</a:t>
            </a:r>
            <a:r>
              <a:rPr lang="en-US" altLang="zh-CN" sz="1400" b="1" smtClean="0">
                <a:latin typeface="宋体" pitchFamily="2" charset="-122"/>
                <a:ea typeface="宋体" pitchFamily="2" charset="-122"/>
              </a:rPr>
              <a:t>+</a:t>
            </a:r>
            <a:r>
              <a:rPr lang="zh-CN" altLang="en-US" sz="1400" b="1" smtClean="0">
                <a:latin typeface="宋体" pitchFamily="2" charset="-122"/>
                <a:ea typeface="宋体" pitchFamily="2" charset="-122"/>
              </a:rPr>
              <a:t>普通韵母</a:t>
            </a:r>
            <a:r>
              <a:rPr lang="en-US" altLang="zh-CN" sz="1400" b="1" smtClean="0">
                <a:latin typeface="宋体" pitchFamily="2" charset="-122"/>
                <a:ea typeface="宋体" pitchFamily="2" charset="-122"/>
              </a:rPr>
              <a:t>)</a:t>
            </a:r>
          </a:p>
          <a:p>
            <a:pPr lvl="1"/>
            <a:r>
              <a:rPr lang="en-US" altLang="zh-CN" sz="14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tl + _eq → tleq  </a:t>
            </a:r>
            <a:r>
              <a:rPr lang="en-US" altLang="zh-CN" sz="1400" b="1" smtClean="0">
                <a:latin typeface="宋体" pitchFamily="2" charset="-122"/>
                <a:ea typeface="宋体" pitchFamily="2" charset="-122"/>
              </a:rPr>
              <a:t>(</a:t>
            </a:r>
            <a:r>
              <a:rPr lang="zh-CN" altLang="en-US" sz="1400" b="1" smtClean="0">
                <a:latin typeface="宋体" pitchFamily="2" charset="-122"/>
                <a:ea typeface="宋体" pitchFamily="2" charset="-122"/>
              </a:rPr>
              <a:t>正常的是</a:t>
            </a:r>
            <a:r>
              <a:rPr lang="en-US" altLang="zh-CN" sz="1400" b="1" smtClean="0">
                <a:latin typeface="宋体" pitchFamily="2" charset="-122"/>
                <a:ea typeface="宋体" pitchFamily="2" charset="-122"/>
              </a:rPr>
              <a:t>t+ _eq → teq </a:t>
            </a:r>
            <a:r>
              <a:rPr lang="zh-CN" altLang="en-US" sz="1400" b="1" smtClean="0">
                <a:latin typeface="宋体" pitchFamily="2" charset="-122"/>
                <a:ea typeface="宋体" pitchFamily="2" charset="-122"/>
              </a:rPr>
              <a:t>普通声母</a:t>
            </a:r>
            <a:r>
              <a:rPr lang="en-US" altLang="zh-CN" sz="1400" b="1" smtClean="0">
                <a:latin typeface="宋体" pitchFamily="2" charset="-122"/>
                <a:ea typeface="宋体" pitchFamily="2" charset="-122"/>
              </a:rPr>
              <a:t>+</a:t>
            </a:r>
            <a:r>
              <a:rPr lang="zh-CN" altLang="en-US" sz="1400" b="1" smtClean="0">
                <a:latin typeface="宋体" pitchFamily="2" charset="-122"/>
                <a:ea typeface="宋体" pitchFamily="2" charset="-122"/>
              </a:rPr>
              <a:t>普通韵母</a:t>
            </a:r>
            <a:r>
              <a:rPr lang="en-US" altLang="zh-CN" sz="1400" b="1" smtClean="0">
                <a:latin typeface="宋体" pitchFamily="2" charset="-122"/>
                <a:ea typeface="宋体" pitchFamily="2" charset="-122"/>
              </a:rPr>
              <a:t>)</a:t>
            </a:r>
          </a:p>
          <a:p>
            <a:pPr lvl="1"/>
            <a:r>
              <a:rPr lang="en-US" altLang="zh-CN" sz="1400" b="1" smtClean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tl + _ei → tlei  </a:t>
            </a:r>
            <a:r>
              <a:rPr lang="en-US" altLang="zh-CN" sz="1400" b="1" smtClean="0">
                <a:latin typeface="宋体" pitchFamily="2" charset="-122"/>
                <a:ea typeface="宋体" pitchFamily="2" charset="-122"/>
              </a:rPr>
              <a:t>(</a:t>
            </a:r>
            <a:r>
              <a:rPr lang="zh-CN" altLang="en-US" sz="1400" b="1" smtClean="0">
                <a:latin typeface="宋体" pitchFamily="2" charset="-122"/>
                <a:ea typeface="宋体" pitchFamily="2" charset="-122"/>
              </a:rPr>
              <a:t>正常的是</a:t>
            </a:r>
            <a:r>
              <a:rPr lang="en-US" altLang="zh-CN" sz="1400" b="1" smtClean="0">
                <a:latin typeface="宋体" pitchFamily="2" charset="-122"/>
                <a:ea typeface="宋体" pitchFamily="2" charset="-122"/>
              </a:rPr>
              <a:t>t+ _ei → tei </a:t>
            </a:r>
            <a:r>
              <a:rPr lang="zh-CN" altLang="en-US" sz="1400" b="1" smtClean="0">
                <a:latin typeface="宋体" pitchFamily="2" charset="-122"/>
                <a:ea typeface="宋体" pitchFamily="2" charset="-122"/>
              </a:rPr>
              <a:t>普通声母</a:t>
            </a:r>
            <a:r>
              <a:rPr lang="en-US" altLang="zh-CN" sz="1400" b="1" smtClean="0">
                <a:latin typeface="宋体" pitchFamily="2" charset="-122"/>
                <a:ea typeface="宋体" pitchFamily="2" charset="-122"/>
              </a:rPr>
              <a:t>+</a:t>
            </a:r>
            <a:r>
              <a:rPr lang="zh-CN" altLang="en-US" sz="1400" b="1" smtClean="0">
                <a:latin typeface="宋体" pitchFamily="2" charset="-122"/>
                <a:ea typeface="宋体" pitchFamily="2" charset="-122"/>
              </a:rPr>
              <a:t>普通韵母</a:t>
            </a:r>
            <a:r>
              <a:rPr lang="en-US" altLang="zh-CN" sz="1400" b="1" smtClean="0">
                <a:latin typeface="宋体" pitchFamily="2" charset="-122"/>
                <a:ea typeface="宋体" pitchFamily="2" charset="-122"/>
              </a:rPr>
              <a:t>)</a:t>
            </a:r>
            <a:endParaRPr lang="zh-CN" altLang="en-US" sz="1400" b="1">
              <a:latin typeface="宋体" pitchFamily="2" charset="-122"/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618856" cy="922114"/>
          </a:xfrm>
        </p:spPr>
        <p:txBody>
          <a:bodyPr>
            <a:noAutofit/>
          </a:bodyPr>
          <a:lstStyle/>
          <a:p>
            <a:pPr algn="l"/>
            <a:r>
              <a:rPr lang="zh-CN" altLang="en-US" sz="2400" b="1" smtClean="0"/>
              <a:t>韵尾与声调的合并</a:t>
            </a:r>
            <a:endParaRPr lang="zh-CN" altLang="en-US" sz="2400" b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1556792"/>
            <a:ext cx="8892480" cy="475252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en-US" sz="2000" b="1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韵尾只有</a:t>
            </a:r>
            <a:r>
              <a:rPr lang="en-US" altLang="zh-CN" sz="2000" b="1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_,i,u,m,n,q,r</a:t>
            </a:r>
            <a:r>
              <a:rPr lang="zh-CN" altLang="en-US" sz="2000" b="1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，</a:t>
            </a:r>
            <a:endParaRPr lang="en-US" altLang="zh-CN" sz="2000" b="1" smtClean="0">
              <a:solidFill>
                <a:srgbClr val="FF000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>
              <a:buNone/>
            </a:pPr>
            <a:r>
              <a:rPr lang="zh-CN" altLang="en-US" sz="2000" b="1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它们与</a:t>
            </a:r>
            <a:r>
              <a:rPr lang="en-US" altLang="zh-CN" sz="2000" b="1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4</a:t>
            </a:r>
            <a:r>
              <a:rPr lang="zh-CN" altLang="en-US" sz="2000" b="1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个声调合并为一个字母：</a:t>
            </a:r>
            <a:endParaRPr lang="en-US" altLang="zh-CN" sz="2000" b="1" smtClean="0">
              <a:solidFill>
                <a:srgbClr val="FF000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>
              <a:buNone/>
            </a:pPr>
            <a:r>
              <a:rPr lang="zh-CN" altLang="en-US" sz="2000" b="1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说明：</a:t>
            </a:r>
            <a:endParaRPr lang="en-US" altLang="zh-CN" sz="2000" b="1" smtClean="0">
              <a:solidFill>
                <a:srgbClr val="FF000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>
              <a:buNone/>
            </a:pPr>
            <a:r>
              <a:rPr lang="en-US" altLang="zh-CN" sz="2000" b="1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_ x h</a:t>
            </a:r>
            <a:r>
              <a:rPr lang="en-US" altLang="zh-CN" sz="2000" b="1" smtClean="0">
                <a:latin typeface="Times New Roman" pitchFamily="18" charset="0"/>
                <a:ea typeface="+mj-ea"/>
                <a:cs typeface="Times New Roman" pitchFamily="18" charset="0"/>
              </a:rPr>
              <a:t> </a:t>
            </a:r>
            <a:r>
              <a:rPr lang="zh-CN" altLang="en-US" sz="2000" b="1" smtClean="0">
                <a:latin typeface="Times New Roman" pitchFamily="18" charset="0"/>
                <a:ea typeface="+mj-ea"/>
                <a:cs typeface="Times New Roman" pitchFamily="18" charset="0"/>
              </a:rPr>
              <a:t>是本来的 </a:t>
            </a:r>
            <a:endParaRPr lang="en-US" altLang="zh-CN" sz="2000" b="1" smtClean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>
              <a:buNone/>
            </a:pPr>
            <a:r>
              <a:rPr lang="en-US" altLang="zh-CN" sz="2000" b="1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i j y</a:t>
            </a:r>
            <a:r>
              <a:rPr lang="en-US" altLang="zh-CN" sz="2000" b="1" smtClean="0">
                <a:latin typeface="Times New Roman" pitchFamily="18" charset="0"/>
                <a:ea typeface="+mj-ea"/>
                <a:cs typeface="Times New Roman" pitchFamily="18" charset="0"/>
              </a:rPr>
              <a:t> </a:t>
            </a:r>
            <a:r>
              <a:rPr lang="zh-CN" altLang="en-US" sz="2000" b="1" smtClean="0">
                <a:latin typeface="Times New Roman" pitchFamily="18" charset="0"/>
                <a:ea typeface="+mj-ea"/>
                <a:cs typeface="Times New Roman" pitchFamily="18" charset="0"/>
              </a:rPr>
              <a:t>都是发 </a:t>
            </a:r>
            <a:r>
              <a:rPr lang="en-US" altLang="zh-CN" sz="2000" b="1" smtClean="0">
                <a:latin typeface="Times New Roman" pitchFamily="18" charset="0"/>
                <a:ea typeface="+mj-ea"/>
                <a:cs typeface="Times New Roman" pitchFamily="18" charset="0"/>
              </a:rPr>
              <a:t>i </a:t>
            </a:r>
            <a:r>
              <a:rPr lang="zh-CN" altLang="en-US" sz="2000" b="1" smtClean="0">
                <a:latin typeface="Times New Roman" pitchFamily="18" charset="0"/>
                <a:ea typeface="+mj-ea"/>
                <a:cs typeface="Times New Roman" pitchFamily="18" charset="0"/>
              </a:rPr>
              <a:t>音的字母</a:t>
            </a:r>
            <a:r>
              <a:rPr lang="en-US" altLang="zh-CN" sz="2000" b="1" smtClean="0">
                <a:latin typeface="Times New Roman" pitchFamily="18" charset="0"/>
                <a:ea typeface="+mj-ea"/>
                <a:cs typeface="Times New Roman" pitchFamily="18" charset="0"/>
              </a:rPr>
              <a:t>, j</a:t>
            </a:r>
            <a:r>
              <a:rPr lang="zh-CN" altLang="en-US" sz="2000" b="1" smtClean="0">
                <a:latin typeface="Times New Roman" pitchFamily="18" charset="0"/>
                <a:ea typeface="+mj-ea"/>
                <a:cs typeface="Times New Roman" pitchFamily="18" charset="0"/>
              </a:rPr>
              <a:t>有向上的勾</a:t>
            </a:r>
            <a:r>
              <a:rPr lang="en-US" altLang="zh-CN" sz="2000" b="1" smtClean="0">
                <a:latin typeface="Times New Roman" pitchFamily="18" charset="0"/>
                <a:ea typeface="+mj-ea"/>
                <a:cs typeface="Times New Roman" pitchFamily="18" charset="0"/>
              </a:rPr>
              <a:t>,</a:t>
            </a:r>
            <a:r>
              <a:rPr lang="zh-CN" altLang="en-US" sz="2000" b="1" smtClean="0">
                <a:latin typeface="Times New Roman" pitchFamily="18" charset="0"/>
                <a:ea typeface="+mj-ea"/>
                <a:cs typeface="Times New Roman" pitchFamily="18" charset="0"/>
              </a:rPr>
              <a:t>表示上声，</a:t>
            </a:r>
            <a:r>
              <a:rPr lang="en-US" altLang="zh-CN" sz="2000" b="1" smtClean="0">
                <a:latin typeface="Times New Roman" pitchFamily="18" charset="0"/>
                <a:ea typeface="+mj-ea"/>
                <a:cs typeface="Times New Roman" pitchFamily="18" charset="0"/>
              </a:rPr>
              <a:t>y</a:t>
            </a:r>
            <a:r>
              <a:rPr lang="zh-CN" altLang="en-US" sz="2000" b="1" smtClean="0">
                <a:latin typeface="Times New Roman" pitchFamily="18" charset="0"/>
                <a:ea typeface="+mj-ea"/>
                <a:cs typeface="Times New Roman" pitchFamily="18" charset="0"/>
              </a:rPr>
              <a:t>是最后一笔向下</a:t>
            </a:r>
            <a:r>
              <a:rPr lang="en-US" altLang="zh-CN" sz="2000" b="1" smtClean="0">
                <a:latin typeface="Times New Roman" pitchFamily="18" charset="0"/>
                <a:ea typeface="+mj-ea"/>
                <a:cs typeface="Times New Roman" pitchFamily="18" charset="0"/>
              </a:rPr>
              <a:t>,</a:t>
            </a:r>
            <a:r>
              <a:rPr lang="zh-CN" altLang="en-US" sz="2000" b="1" smtClean="0">
                <a:latin typeface="Times New Roman" pitchFamily="18" charset="0"/>
                <a:ea typeface="+mj-ea"/>
                <a:cs typeface="Times New Roman" pitchFamily="18" charset="0"/>
              </a:rPr>
              <a:t>参考按国语罗马字</a:t>
            </a:r>
            <a:r>
              <a:rPr lang="en-US" altLang="zh-CN" sz="2000" b="1" smtClean="0">
                <a:latin typeface="Times New Roman" pitchFamily="18" charset="0"/>
                <a:ea typeface="+mj-ea"/>
                <a:cs typeface="Times New Roman" pitchFamily="18" charset="0"/>
              </a:rPr>
              <a:t>,</a:t>
            </a:r>
            <a:r>
              <a:rPr lang="zh-CN" altLang="en-US" sz="2000" b="1" smtClean="0">
                <a:latin typeface="Times New Roman" pitchFamily="18" charset="0"/>
                <a:ea typeface="+mj-ea"/>
                <a:cs typeface="Times New Roman" pitchFamily="18" charset="0"/>
              </a:rPr>
              <a:t>作去声</a:t>
            </a:r>
            <a:r>
              <a:rPr lang="en-US" altLang="zh-CN" sz="2000" b="1" smtClean="0">
                <a:latin typeface="Times New Roman" pitchFamily="18" charset="0"/>
                <a:ea typeface="+mj-ea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altLang="zh-CN" sz="2000" b="1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u v w</a:t>
            </a:r>
            <a:r>
              <a:rPr lang="en-US" altLang="zh-CN" sz="2000" b="1" smtClean="0">
                <a:latin typeface="Times New Roman" pitchFamily="18" charset="0"/>
                <a:ea typeface="+mj-ea"/>
                <a:cs typeface="Times New Roman" pitchFamily="18" charset="0"/>
              </a:rPr>
              <a:t> </a:t>
            </a:r>
            <a:r>
              <a:rPr lang="zh-CN" altLang="en-US" sz="2000" b="1" smtClean="0">
                <a:latin typeface="Times New Roman" pitchFamily="18" charset="0"/>
                <a:ea typeface="+mj-ea"/>
                <a:cs typeface="Times New Roman" pitchFamily="18" charset="0"/>
              </a:rPr>
              <a:t>都是发 </a:t>
            </a:r>
            <a:r>
              <a:rPr lang="en-US" altLang="zh-CN" sz="2000" b="1" smtClean="0">
                <a:latin typeface="Times New Roman" pitchFamily="18" charset="0"/>
                <a:ea typeface="+mj-ea"/>
                <a:cs typeface="Times New Roman" pitchFamily="18" charset="0"/>
              </a:rPr>
              <a:t>u </a:t>
            </a:r>
            <a:r>
              <a:rPr lang="zh-CN" altLang="en-US" sz="2000" b="1" smtClean="0">
                <a:latin typeface="Times New Roman" pitchFamily="18" charset="0"/>
                <a:ea typeface="+mj-ea"/>
                <a:cs typeface="Times New Roman" pitchFamily="18" charset="0"/>
              </a:rPr>
              <a:t>音的字母</a:t>
            </a:r>
            <a:r>
              <a:rPr lang="en-US" altLang="zh-CN" sz="2000" b="1" smtClean="0">
                <a:latin typeface="Times New Roman" pitchFamily="18" charset="0"/>
                <a:ea typeface="+mj-ea"/>
                <a:cs typeface="Times New Roman" pitchFamily="18" charset="0"/>
              </a:rPr>
              <a:t>, v</a:t>
            </a:r>
            <a:r>
              <a:rPr lang="zh-CN" altLang="en-US" sz="2000" b="1" smtClean="0">
                <a:latin typeface="Times New Roman" pitchFamily="18" charset="0"/>
                <a:ea typeface="+mj-ea"/>
                <a:cs typeface="Times New Roman" pitchFamily="18" charset="0"/>
              </a:rPr>
              <a:t>有向上的</a:t>
            </a:r>
            <a:r>
              <a:rPr lang="en-US" altLang="zh-CN" sz="2000" b="1" smtClean="0">
                <a:latin typeface="Times New Roman" pitchFamily="18" charset="0"/>
                <a:ea typeface="+mj-ea"/>
                <a:cs typeface="Times New Roman" pitchFamily="18" charset="0"/>
              </a:rPr>
              <a:t>/</a:t>
            </a:r>
            <a:r>
              <a:rPr lang="zh-CN" altLang="en-US" sz="2000" b="1" smtClean="0">
                <a:latin typeface="Times New Roman" pitchFamily="18" charset="0"/>
                <a:ea typeface="+mj-ea"/>
                <a:cs typeface="Times New Roman" pitchFamily="18" charset="0"/>
              </a:rPr>
              <a:t>表示上声， </a:t>
            </a:r>
            <a:r>
              <a:rPr lang="en-US" altLang="zh-CN" sz="2000" b="1" smtClean="0">
                <a:latin typeface="Times New Roman" pitchFamily="18" charset="0"/>
                <a:ea typeface="+mj-ea"/>
                <a:cs typeface="Times New Roman" pitchFamily="18" charset="0"/>
              </a:rPr>
              <a:t>w</a:t>
            </a:r>
            <a:r>
              <a:rPr lang="zh-CN" altLang="en-US" sz="2000" b="1" smtClean="0">
                <a:latin typeface="Times New Roman" pitchFamily="18" charset="0"/>
                <a:ea typeface="+mj-ea"/>
                <a:cs typeface="Times New Roman" pitchFamily="18" charset="0"/>
              </a:rPr>
              <a:t>是按国语罗马字的去声</a:t>
            </a:r>
            <a:r>
              <a:rPr lang="en-US" altLang="zh-CN" sz="2000" b="1" smtClean="0">
                <a:latin typeface="Times New Roman" pitchFamily="18" charset="0"/>
                <a:ea typeface="+mj-ea"/>
                <a:cs typeface="Times New Roman" pitchFamily="18" charset="0"/>
              </a:rPr>
              <a:t>. </a:t>
            </a:r>
          </a:p>
          <a:p>
            <a:pPr>
              <a:buNone/>
            </a:pPr>
            <a:r>
              <a:rPr lang="en-US" altLang="zh-CN" sz="2000" b="1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m f b p </a:t>
            </a:r>
            <a:r>
              <a:rPr lang="zh-CN" altLang="en-US" sz="2000" b="1" smtClean="0">
                <a:latin typeface="Times New Roman" pitchFamily="18" charset="0"/>
                <a:ea typeface="+mj-ea"/>
                <a:cs typeface="Times New Roman" pitchFamily="18" charset="0"/>
              </a:rPr>
              <a:t>：都是</a:t>
            </a:r>
            <a:r>
              <a:rPr lang="en-US" altLang="zh-CN" sz="2000" b="1" smtClean="0">
                <a:latin typeface="Times New Roman" pitchFamily="18" charset="0"/>
                <a:ea typeface="+mj-ea"/>
                <a:cs typeface="Times New Roman" pitchFamily="18" charset="0"/>
              </a:rPr>
              <a:t>bpmf</a:t>
            </a:r>
            <a:r>
              <a:rPr lang="zh-CN" altLang="en-US" sz="2000" b="1" smtClean="0">
                <a:latin typeface="Times New Roman" pitchFamily="18" charset="0"/>
                <a:ea typeface="+mj-ea"/>
                <a:cs typeface="Times New Roman" pitchFamily="18" charset="0"/>
              </a:rPr>
              <a:t>一组的，</a:t>
            </a:r>
            <a:r>
              <a:rPr lang="en-US" altLang="zh-CN" sz="2000" b="1" smtClean="0">
                <a:latin typeface="Times New Roman" pitchFamily="18" charset="0"/>
                <a:ea typeface="+mj-ea"/>
                <a:cs typeface="Times New Roman" pitchFamily="18" charset="0"/>
              </a:rPr>
              <a:t>f</a:t>
            </a:r>
            <a:r>
              <a:rPr lang="zh-CN" altLang="en-US" sz="2000" b="1" smtClean="0">
                <a:latin typeface="Times New Roman" pitchFamily="18" charset="0"/>
                <a:ea typeface="+mj-ea"/>
                <a:cs typeface="Times New Roman" pitchFamily="18" charset="0"/>
              </a:rPr>
              <a:t>有向上的趋势，作上声； </a:t>
            </a:r>
            <a:r>
              <a:rPr lang="en-US" altLang="zh-CN" sz="2000" b="1" smtClean="0">
                <a:latin typeface="Times New Roman" pitchFamily="18" charset="0"/>
                <a:ea typeface="+mj-ea"/>
                <a:cs typeface="Times New Roman" pitchFamily="18" charset="0"/>
              </a:rPr>
              <a:t>b</a:t>
            </a:r>
            <a:r>
              <a:rPr lang="zh-CN" altLang="en-US" sz="2000" b="1" smtClean="0">
                <a:latin typeface="Times New Roman" pitchFamily="18" charset="0"/>
                <a:ea typeface="+mj-ea"/>
                <a:cs typeface="Times New Roman" pitchFamily="18" charset="0"/>
              </a:rPr>
              <a:t>有向右下的形态，作去声； </a:t>
            </a:r>
            <a:r>
              <a:rPr lang="en-US" altLang="zh-CN" sz="2000" b="1" smtClean="0">
                <a:latin typeface="Times New Roman" pitchFamily="18" charset="0"/>
                <a:ea typeface="+mj-ea"/>
                <a:cs typeface="Times New Roman" pitchFamily="18" charset="0"/>
              </a:rPr>
              <a:t>p</a:t>
            </a:r>
            <a:r>
              <a:rPr lang="zh-CN" altLang="en-US" sz="2000" b="1" smtClean="0">
                <a:latin typeface="Times New Roman" pitchFamily="18" charset="0"/>
                <a:ea typeface="+mj-ea"/>
                <a:cs typeface="Times New Roman" pitchFamily="18" charset="0"/>
              </a:rPr>
              <a:t>是正常入声</a:t>
            </a:r>
            <a:endParaRPr lang="en-US" altLang="zh-CN" sz="2000" b="1" smtClean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>
              <a:buNone/>
            </a:pPr>
            <a:r>
              <a:rPr lang="en-US" altLang="zh-CN" sz="2000" b="1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n r l d</a:t>
            </a:r>
            <a:r>
              <a:rPr lang="en-US" altLang="zh-CN" sz="2000" b="1" smtClean="0">
                <a:latin typeface="Times New Roman" pitchFamily="18" charset="0"/>
                <a:ea typeface="+mj-ea"/>
                <a:cs typeface="Times New Roman" pitchFamily="18" charset="0"/>
              </a:rPr>
              <a:t> </a:t>
            </a:r>
            <a:r>
              <a:rPr lang="zh-CN" altLang="en-US" sz="2000" b="1" smtClean="0">
                <a:latin typeface="Times New Roman" pitchFamily="18" charset="0"/>
                <a:ea typeface="+mj-ea"/>
                <a:cs typeface="Times New Roman" pitchFamily="18" charset="0"/>
              </a:rPr>
              <a:t>：</a:t>
            </a:r>
            <a:r>
              <a:rPr lang="en-US" altLang="zh-CN" sz="2000" b="1" smtClean="0">
                <a:latin typeface="Times New Roman" pitchFamily="18" charset="0"/>
                <a:ea typeface="+mj-ea"/>
                <a:cs typeface="Times New Roman" pitchFamily="18" charset="0"/>
              </a:rPr>
              <a:t>d</a:t>
            </a:r>
            <a:r>
              <a:rPr lang="zh-CN" altLang="en-US" sz="2000" b="1" smtClean="0">
                <a:latin typeface="Times New Roman" pitchFamily="18" charset="0"/>
                <a:ea typeface="+mj-ea"/>
                <a:cs typeface="Times New Roman" pitchFamily="18" charset="0"/>
              </a:rPr>
              <a:t>是</a:t>
            </a:r>
            <a:r>
              <a:rPr lang="en-US" altLang="zh-CN" sz="2000" b="1" smtClean="0">
                <a:latin typeface="Times New Roman" pitchFamily="18" charset="0"/>
                <a:ea typeface="+mj-ea"/>
                <a:cs typeface="Times New Roman" pitchFamily="18" charset="0"/>
              </a:rPr>
              <a:t>n</a:t>
            </a:r>
            <a:r>
              <a:rPr lang="zh-CN" altLang="en-US" sz="2000" b="1" smtClean="0">
                <a:latin typeface="Times New Roman" pitchFamily="18" charset="0"/>
                <a:ea typeface="+mj-ea"/>
                <a:cs typeface="Times New Roman" pitchFamily="18" charset="0"/>
              </a:rPr>
              <a:t>口型一样，字型有向上的趋势，作上声； </a:t>
            </a:r>
            <a:r>
              <a:rPr lang="en-US" altLang="zh-CN" sz="2000" b="1" smtClean="0">
                <a:latin typeface="Times New Roman" pitchFamily="18" charset="0"/>
                <a:ea typeface="+mj-ea"/>
                <a:cs typeface="Times New Roman" pitchFamily="18" charset="0"/>
              </a:rPr>
              <a:t>l</a:t>
            </a:r>
            <a:r>
              <a:rPr lang="zh-CN" altLang="en-US" sz="2000" b="1" smtClean="0">
                <a:latin typeface="Times New Roman" pitchFamily="18" charset="0"/>
                <a:ea typeface="+mj-ea"/>
                <a:cs typeface="Times New Roman" pitchFamily="18" charset="0"/>
              </a:rPr>
              <a:t>是</a:t>
            </a:r>
            <a:r>
              <a:rPr lang="en-US" altLang="zh-CN" sz="2000" b="1" smtClean="0">
                <a:latin typeface="Times New Roman" pitchFamily="18" charset="0"/>
                <a:ea typeface="+mj-ea"/>
                <a:cs typeface="Times New Roman" pitchFamily="18" charset="0"/>
              </a:rPr>
              <a:t>n</a:t>
            </a:r>
            <a:r>
              <a:rPr lang="zh-CN" altLang="en-US" sz="2000" b="1" smtClean="0">
                <a:latin typeface="Times New Roman" pitchFamily="18" charset="0"/>
                <a:ea typeface="+mj-ea"/>
                <a:cs typeface="Times New Roman" pitchFamily="18" charset="0"/>
              </a:rPr>
              <a:t>少了右边大半，有从上向下落的写法，作去声； </a:t>
            </a:r>
            <a:r>
              <a:rPr lang="en-US" altLang="zh-CN" sz="2000" b="1" smtClean="0">
                <a:latin typeface="Times New Roman" pitchFamily="18" charset="0"/>
                <a:ea typeface="+mj-ea"/>
                <a:cs typeface="Times New Roman" pitchFamily="18" charset="0"/>
              </a:rPr>
              <a:t>t</a:t>
            </a:r>
            <a:r>
              <a:rPr lang="zh-CN" altLang="en-US" sz="2000" b="1" smtClean="0">
                <a:latin typeface="Times New Roman" pitchFamily="18" charset="0"/>
                <a:ea typeface="+mj-ea"/>
                <a:cs typeface="Times New Roman" pitchFamily="18" charset="0"/>
              </a:rPr>
              <a:t>是入声</a:t>
            </a:r>
            <a:endParaRPr lang="en-US" altLang="zh-CN" sz="2000" b="1" smtClean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>
              <a:buNone/>
            </a:pPr>
            <a:r>
              <a:rPr lang="en-US" altLang="zh-CN" sz="2000" b="1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q g c k</a:t>
            </a:r>
            <a:r>
              <a:rPr lang="zh-CN" altLang="en-US" sz="2000" b="1" smtClean="0">
                <a:latin typeface="Times New Roman" pitchFamily="18" charset="0"/>
                <a:ea typeface="+mj-ea"/>
                <a:cs typeface="Times New Roman" pitchFamily="18" charset="0"/>
              </a:rPr>
              <a:t>：</a:t>
            </a:r>
            <a:r>
              <a:rPr lang="en-US" altLang="zh-CN" sz="2000" b="1" smtClean="0">
                <a:latin typeface="Times New Roman" pitchFamily="18" charset="0"/>
                <a:ea typeface="+mj-ea"/>
                <a:cs typeface="Times New Roman" pitchFamily="18" charset="0"/>
              </a:rPr>
              <a:t>qgck</a:t>
            </a:r>
            <a:r>
              <a:rPr lang="zh-CN" altLang="en-US" sz="2000" b="1" smtClean="0">
                <a:latin typeface="Times New Roman" pitchFamily="18" charset="0"/>
                <a:ea typeface="+mj-ea"/>
                <a:cs typeface="Times New Roman" pitchFamily="18" charset="0"/>
              </a:rPr>
              <a:t>等和</a:t>
            </a:r>
            <a:r>
              <a:rPr lang="en-US" altLang="zh-CN" sz="2000" b="1" smtClean="0">
                <a:latin typeface="Times New Roman" pitchFamily="18" charset="0"/>
                <a:ea typeface="+mj-ea"/>
                <a:cs typeface="Times New Roman" pitchFamily="18" charset="0"/>
              </a:rPr>
              <a:t>g k ng</a:t>
            </a:r>
            <a:r>
              <a:rPr lang="zh-CN" altLang="en-US" sz="2000" b="1" smtClean="0">
                <a:latin typeface="Times New Roman" pitchFamily="18" charset="0"/>
                <a:ea typeface="+mj-ea"/>
                <a:cs typeface="Times New Roman" pitchFamily="18" charset="0"/>
              </a:rPr>
              <a:t>相关  </a:t>
            </a:r>
            <a:r>
              <a:rPr lang="en-US" altLang="zh-CN" sz="2000" b="1" smtClean="0">
                <a:latin typeface="Times New Roman" pitchFamily="18" charset="0"/>
                <a:ea typeface="+mj-ea"/>
                <a:cs typeface="Times New Roman" pitchFamily="18" charset="0"/>
              </a:rPr>
              <a:t>q</a:t>
            </a:r>
            <a:r>
              <a:rPr lang="zh-CN" altLang="en-US" sz="2000" b="1" smtClean="0">
                <a:latin typeface="Times New Roman" pitchFamily="18" charset="0"/>
                <a:ea typeface="+mj-ea"/>
                <a:cs typeface="Times New Roman" pitchFamily="18" charset="0"/>
              </a:rPr>
              <a:t>是与声母一致的</a:t>
            </a:r>
            <a:r>
              <a:rPr lang="en-US" altLang="zh-CN" sz="2000" b="1" smtClean="0">
                <a:latin typeface="Times New Roman" pitchFamily="18" charset="0"/>
                <a:ea typeface="+mj-ea"/>
                <a:cs typeface="Times New Roman" pitchFamily="18" charset="0"/>
              </a:rPr>
              <a:t>, q</a:t>
            </a:r>
            <a:r>
              <a:rPr lang="zh-CN" altLang="en-US" sz="2000" b="1" smtClean="0">
                <a:latin typeface="Times New Roman" pitchFamily="18" charset="0"/>
                <a:ea typeface="+mj-ea"/>
                <a:cs typeface="Times New Roman" pitchFamily="18" charset="0"/>
              </a:rPr>
              <a:t>和</a:t>
            </a:r>
            <a:r>
              <a:rPr lang="en-US" altLang="zh-CN" sz="2000" b="1" smtClean="0">
                <a:latin typeface="Times New Roman" pitchFamily="18" charset="0"/>
                <a:ea typeface="+mj-ea"/>
                <a:cs typeface="Times New Roman" pitchFamily="18" charset="0"/>
              </a:rPr>
              <a:t>ng</a:t>
            </a:r>
            <a:r>
              <a:rPr lang="zh-CN" altLang="en-US" sz="2000" b="1" smtClean="0">
                <a:latin typeface="Times New Roman" pitchFamily="18" charset="0"/>
                <a:ea typeface="+mj-ea"/>
                <a:cs typeface="Times New Roman" pitchFamily="18" charset="0"/>
              </a:rPr>
              <a:t>的形状很像</a:t>
            </a:r>
            <a:r>
              <a:rPr lang="en-US" altLang="zh-CN" sz="2000" b="1" smtClean="0">
                <a:latin typeface="Times New Roman" pitchFamily="18" charset="0"/>
                <a:ea typeface="+mj-ea"/>
                <a:cs typeface="Times New Roman" pitchFamily="18" charset="0"/>
              </a:rPr>
              <a:t>,  g</a:t>
            </a:r>
            <a:r>
              <a:rPr lang="zh-CN" altLang="en-US" sz="2000" b="1" smtClean="0">
                <a:latin typeface="Times New Roman" pitchFamily="18" charset="0"/>
                <a:ea typeface="+mj-ea"/>
                <a:cs typeface="Times New Roman" pitchFamily="18" charset="0"/>
              </a:rPr>
              <a:t>是</a:t>
            </a:r>
            <a:r>
              <a:rPr lang="en-US" altLang="zh-CN" sz="2000" b="1" smtClean="0">
                <a:latin typeface="Times New Roman" pitchFamily="18" charset="0"/>
                <a:ea typeface="+mj-ea"/>
                <a:cs typeface="Times New Roman" pitchFamily="18" charset="0"/>
              </a:rPr>
              <a:t>q</a:t>
            </a:r>
            <a:r>
              <a:rPr lang="zh-CN" altLang="en-US" sz="2000" b="1" smtClean="0">
                <a:latin typeface="Times New Roman" pitchFamily="18" charset="0"/>
                <a:ea typeface="+mj-ea"/>
                <a:cs typeface="Times New Roman" pitchFamily="18" charset="0"/>
              </a:rPr>
              <a:t>有向上的勾</a:t>
            </a:r>
            <a:r>
              <a:rPr lang="en-US" altLang="zh-CN" sz="2000" b="1" smtClean="0">
                <a:latin typeface="Times New Roman" pitchFamily="18" charset="0"/>
                <a:ea typeface="+mj-ea"/>
                <a:cs typeface="Times New Roman" pitchFamily="18" charset="0"/>
              </a:rPr>
              <a:t>,</a:t>
            </a:r>
            <a:r>
              <a:rPr lang="zh-CN" altLang="en-US" sz="2000" b="1" smtClean="0">
                <a:latin typeface="Times New Roman" pitchFamily="18" charset="0"/>
                <a:ea typeface="+mj-ea"/>
                <a:cs typeface="Times New Roman" pitchFamily="18" charset="0"/>
              </a:rPr>
              <a:t>表示上声， </a:t>
            </a:r>
            <a:r>
              <a:rPr lang="en-US" altLang="zh-CN" sz="2000" b="1" smtClean="0">
                <a:latin typeface="Times New Roman" pitchFamily="18" charset="0"/>
                <a:ea typeface="+mj-ea"/>
                <a:cs typeface="Times New Roman" pitchFamily="18" charset="0"/>
              </a:rPr>
              <a:t>c</a:t>
            </a:r>
            <a:r>
              <a:rPr lang="zh-CN" altLang="en-US" sz="2000" b="1" smtClean="0">
                <a:latin typeface="Times New Roman" pitchFamily="18" charset="0"/>
                <a:ea typeface="+mj-ea"/>
                <a:cs typeface="Times New Roman" pitchFamily="18" charset="0"/>
              </a:rPr>
              <a:t>最后一笔向右下，作去声，</a:t>
            </a:r>
            <a:r>
              <a:rPr lang="en-US" altLang="zh-CN" sz="2000" b="1" smtClean="0">
                <a:latin typeface="Times New Roman" pitchFamily="18" charset="0"/>
                <a:ea typeface="+mj-ea"/>
                <a:cs typeface="Times New Roman" pitchFamily="18" charset="0"/>
              </a:rPr>
              <a:t>k</a:t>
            </a:r>
            <a:r>
              <a:rPr lang="zh-CN" altLang="en-US" sz="2000" b="1" smtClean="0">
                <a:latin typeface="Times New Roman" pitchFamily="18" charset="0"/>
                <a:ea typeface="+mj-ea"/>
                <a:cs typeface="Times New Roman" pitchFamily="18" charset="0"/>
              </a:rPr>
              <a:t>是正常入声。</a:t>
            </a:r>
            <a:endParaRPr lang="en-US" altLang="zh-CN" sz="2000" b="1" smtClean="0"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>
              <a:buNone/>
            </a:pPr>
            <a:r>
              <a:rPr lang="en-US" altLang="zh-CN" sz="2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 z s</a:t>
            </a:r>
            <a:r>
              <a:rPr lang="zh-CN" altLang="en-US" sz="2000" b="1" smtClean="0">
                <a:latin typeface="Times New Roman" pitchFamily="18" charset="0"/>
                <a:cs typeface="Times New Roman" pitchFamily="18" charset="0"/>
              </a:rPr>
              <a:t>：</a:t>
            </a:r>
            <a:r>
              <a:rPr lang="en-US" altLang="zh-CN" sz="2000" b="1" smtClean="0">
                <a:latin typeface="Times New Roman" pitchFamily="18" charset="0"/>
                <a:ea typeface="+mj-ea"/>
                <a:cs typeface="Times New Roman" pitchFamily="18" charset="0"/>
              </a:rPr>
              <a:t>z</a:t>
            </a:r>
            <a:r>
              <a:rPr lang="zh-CN" altLang="en-US" sz="2000" b="1" smtClean="0">
                <a:latin typeface="Times New Roman" pitchFamily="18" charset="0"/>
                <a:ea typeface="+mj-ea"/>
                <a:cs typeface="Times New Roman" pitchFamily="18" charset="0"/>
              </a:rPr>
              <a:t>字型中间向上的趋势，作上声；</a:t>
            </a:r>
            <a:r>
              <a:rPr lang="en-US" altLang="zh-CN" sz="2000" b="1" smtClean="0">
                <a:latin typeface="Times New Roman" pitchFamily="18" charset="0"/>
                <a:ea typeface="+mj-ea"/>
                <a:cs typeface="Times New Roman" pitchFamily="18" charset="0"/>
              </a:rPr>
              <a:t>s</a:t>
            </a:r>
            <a:r>
              <a:rPr lang="zh-CN" altLang="en-US" sz="2000" b="1" smtClean="0">
                <a:latin typeface="Times New Roman" pitchFamily="18" charset="0"/>
                <a:ea typeface="+mj-ea"/>
                <a:cs typeface="Times New Roman" pitchFamily="18" charset="0"/>
              </a:rPr>
              <a:t>字型中间向下的趋势，作去声。</a:t>
            </a:r>
            <a:endParaRPr lang="zh-CN" altLang="en-US" sz="2000" b="1"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4067944" y="548680"/>
          <a:ext cx="4608510" cy="1524000"/>
        </p:xfrm>
        <a:graphic>
          <a:graphicData uri="http://schemas.openxmlformats.org/drawingml/2006/table">
            <a:tbl>
              <a:tblPr/>
              <a:tblGrid>
                <a:gridCol w="1458167"/>
                <a:gridCol w="450049"/>
                <a:gridCol w="450049"/>
                <a:gridCol w="450049"/>
                <a:gridCol w="450049"/>
                <a:gridCol w="450049"/>
                <a:gridCol w="450049"/>
                <a:gridCol w="450049"/>
              </a:tblGrid>
              <a:tr h="86410">
                <a:tc>
                  <a:txBody>
                    <a:bodyPr/>
                    <a:lstStyle/>
                    <a:p>
                      <a:pPr algn="ctr" fontAlgn="ctr"/>
                      <a:endParaRPr lang="zh-CN" altLang="en-US" sz="20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000" b="1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_</a:t>
                      </a:r>
                      <a:endParaRPr lang="zh-CN" altLang="en-US" sz="20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i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u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m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n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q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000" b="1" i="0" u="none" strike="noStrike" smtClean="0">
                          <a:solidFill>
                            <a:srgbClr val="000000"/>
                          </a:solidFill>
                          <a:latin typeface="Times New Roman"/>
                        </a:rPr>
                        <a:t>r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86410"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zh-CN" altLang="en-US" sz="2000" b="1" i="0" u="none" strike="noStrike" kern="1200" smtClean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平 </a:t>
                      </a:r>
                      <a:r>
                        <a:rPr kumimoji="0" lang="en-US" altLang="zh-CN" sz="2000" b="1" i="0" u="none" strike="noStrike" kern="1200" smtClean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_</a:t>
                      </a:r>
                      <a:endParaRPr kumimoji="0" lang="zh-CN" altLang="en-US" sz="2000" b="1" i="0" u="none" strike="noStrike" kern="1200">
                        <a:solidFill>
                          <a:srgbClr val="FF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0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_</a:t>
                      </a:r>
                      <a:endParaRPr lang="en-US" altLang="zh-CN" sz="20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i</a:t>
                      </a:r>
                      <a:endParaRPr lang="en-US" sz="20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u</a:t>
                      </a:r>
                      <a:endParaRPr lang="en-US" sz="20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m</a:t>
                      </a:r>
                      <a:endParaRPr lang="en-US" sz="20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n</a:t>
                      </a:r>
                      <a:endParaRPr lang="en-US" sz="20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q</a:t>
                      </a:r>
                      <a:endParaRPr lang="en-US" sz="20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r</a:t>
                      </a:r>
                      <a:endParaRPr lang="en-US" sz="20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6410"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zh-CN" altLang="en-US" sz="2000" b="1" i="0" u="none" strike="noStrike" kern="1200" smtClean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上 </a:t>
                      </a:r>
                      <a:r>
                        <a:rPr kumimoji="0" lang="en-US" altLang="zh-CN" sz="2000" b="1" i="0" u="none" strike="noStrike" kern="1200" smtClean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x</a:t>
                      </a:r>
                      <a:endParaRPr kumimoji="0" lang="zh-CN" altLang="en-US" sz="2000" b="1" i="0" u="none" strike="noStrike" kern="1200">
                        <a:solidFill>
                          <a:srgbClr val="FF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x</a:t>
                      </a:r>
                      <a:endParaRPr lang="en-US" sz="20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j</a:t>
                      </a:r>
                      <a:endParaRPr lang="en-US" sz="20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v</a:t>
                      </a:r>
                      <a:endParaRPr lang="en-US" sz="20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f</a:t>
                      </a:r>
                      <a:endParaRPr lang="en-US" sz="20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20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d</a:t>
                      </a:r>
                      <a:endParaRPr lang="en-US" sz="20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g</a:t>
                      </a:r>
                      <a:endParaRPr lang="en-US" sz="20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z</a:t>
                      </a:r>
                      <a:endParaRPr lang="en-US" sz="20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6410"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zh-CN" altLang="en-US" sz="2000" b="1" i="0" u="none" strike="noStrike" kern="1200" smtClean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去 </a:t>
                      </a:r>
                      <a:r>
                        <a:rPr kumimoji="0" lang="en-US" altLang="zh-CN" sz="2000" b="1" i="0" u="none" strike="noStrike" kern="1200" smtClean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h</a:t>
                      </a:r>
                      <a:endParaRPr kumimoji="0" lang="zh-CN" altLang="en-US" sz="2000" b="1" i="0" u="none" strike="noStrike" kern="1200">
                        <a:solidFill>
                          <a:srgbClr val="FF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h</a:t>
                      </a:r>
                      <a:endParaRPr lang="en-US" sz="20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y</a:t>
                      </a:r>
                      <a:endParaRPr lang="en-US" sz="20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w</a:t>
                      </a:r>
                      <a:endParaRPr lang="en-US" sz="20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b</a:t>
                      </a:r>
                      <a:endParaRPr lang="en-US" sz="20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l</a:t>
                      </a:r>
                      <a:endParaRPr lang="en-US" sz="20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c</a:t>
                      </a:r>
                      <a:endParaRPr lang="en-US" sz="20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s</a:t>
                      </a:r>
                      <a:endParaRPr lang="en-US" sz="20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6410"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zh-CN" altLang="en-US" sz="2000" b="1" i="0" u="none" strike="noStrike" kern="1200" smtClean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入</a:t>
                      </a:r>
                      <a:r>
                        <a:rPr kumimoji="0" lang="en-US" altLang="zh-CN" sz="2000" b="1" i="0" u="none" strike="noStrike" kern="1200" smtClean="0">
                          <a:solidFill>
                            <a:srgbClr val="FF0000"/>
                          </a:solidFill>
                          <a:latin typeface="Times New Roman"/>
                          <a:ea typeface="+mn-ea"/>
                          <a:cs typeface="+mn-cs"/>
                        </a:rPr>
                        <a:t>k/t/p</a:t>
                      </a:r>
                      <a:endParaRPr kumimoji="0" lang="zh-CN" altLang="en-US" sz="2000" b="1" i="0" u="none" strike="noStrike" kern="1200">
                        <a:solidFill>
                          <a:srgbClr val="FF000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20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　</a:t>
                      </a:r>
                      <a:endParaRPr lang="zh-CN" altLang="en-US" sz="20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20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　</a:t>
                      </a:r>
                      <a:endParaRPr lang="zh-CN" altLang="en-US" sz="20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20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　</a:t>
                      </a:r>
                      <a:endParaRPr lang="zh-CN" altLang="en-US" sz="20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p</a:t>
                      </a:r>
                      <a:endParaRPr lang="en-US" sz="20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t</a:t>
                      </a:r>
                      <a:endParaRPr lang="en-US" sz="20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smtClean="0">
                          <a:solidFill>
                            <a:srgbClr val="FF0000"/>
                          </a:solidFill>
                          <a:latin typeface="Times New Roman"/>
                        </a:rPr>
                        <a:t>k</a:t>
                      </a:r>
                      <a:endParaRPr lang="en-US" sz="20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0" b="1" i="0" u="none" strike="noStrike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/>
              <a:t>例子</a:t>
            </a:r>
            <a:endParaRPr lang="zh-CN" altLang="en-US" b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80728"/>
            <a:ext cx="8435280" cy="5616624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zh-CN" altLang="en-US" sz="2800" b="1" smtClean="0">
                <a:latin typeface="宋体" pitchFamily="2" charset="-122"/>
                <a:ea typeface="宋体" pitchFamily="2" charset="-122"/>
              </a:rPr>
              <a:t>如：</a:t>
            </a:r>
            <a:endParaRPr lang="en-US" altLang="zh-CN" sz="2800" b="1" smtClean="0">
              <a:latin typeface="宋体" pitchFamily="2" charset="-122"/>
              <a:ea typeface="宋体" pitchFamily="2" charset="-122"/>
            </a:endParaRPr>
          </a:p>
          <a:p>
            <a:pPr>
              <a:buNone/>
            </a:pP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  dl+_yq+</a:t>
            </a:r>
            <a:r>
              <a:rPr lang="zh-CN" altLang="en-US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平 </a:t>
            </a: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= dyq(</a:t>
            </a:r>
            <a:r>
              <a:rPr lang="zh-CN" altLang="en-US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中</a:t>
            </a: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)		g +oo_ +</a:t>
            </a:r>
            <a:r>
              <a:rPr lang="zh-CN" altLang="en-US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上 </a:t>
            </a: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= goox (</a:t>
            </a:r>
            <a:r>
              <a:rPr lang="zh-CN" altLang="en-US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古</a:t>
            </a: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)	</a:t>
            </a:r>
          </a:p>
          <a:p>
            <a:pPr>
              <a:buNone/>
            </a:pP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  s +_i_+</a:t>
            </a:r>
            <a:r>
              <a:rPr lang="zh-CN" altLang="en-US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去 </a:t>
            </a: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= sih(</a:t>
            </a:r>
            <a:r>
              <a:rPr lang="zh-CN" altLang="en-US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四</a:t>
            </a: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)		j +_ir +</a:t>
            </a:r>
            <a:r>
              <a:rPr lang="zh-CN" altLang="en-US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去 </a:t>
            </a: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= jis(</a:t>
            </a:r>
            <a:r>
              <a:rPr lang="zh-CN" altLang="en-US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字</a:t>
            </a: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)	</a:t>
            </a:r>
          </a:p>
          <a:p>
            <a:pPr>
              <a:buNone/>
            </a:pP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  bh+ae_ </a:t>
            </a:r>
            <a:r>
              <a:rPr lang="zh-CN" altLang="en-US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平 </a:t>
            </a: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= bee (</a:t>
            </a:r>
            <a:r>
              <a:rPr lang="zh-CN" altLang="en-US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牌</a:t>
            </a: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) 		th+yin +</a:t>
            </a:r>
            <a:r>
              <a:rPr lang="zh-CN" altLang="en-US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平 </a:t>
            </a: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= tvin(</a:t>
            </a:r>
            <a:r>
              <a:rPr lang="zh-CN" altLang="en-US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春</a:t>
            </a: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  xh+_in+</a:t>
            </a:r>
            <a:r>
              <a:rPr lang="zh-CN" altLang="en-US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平 </a:t>
            </a: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= xhin (</a:t>
            </a:r>
            <a:r>
              <a:rPr lang="zh-CN" altLang="en-US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真</a:t>
            </a: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)		bh+uon +</a:t>
            </a:r>
            <a:r>
              <a:rPr lang="zh-CN" altLang="en-US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平 </a:t>
            </a: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= bwon(</a:t>
            </a:r>
            <a:r>
              <a:rPr lang="zh-CN" altLang="en-US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盘</a:t>
            </a: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  xh+ieq+</a:t>
            </a:r>
            <a:r>
              <a:rPr lang="zh-CN" altLang="en-US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去 </a:t>
            </a: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= xjec (</a:t>
            </a:r>
            <a:r>
              <a:rPr lang="zh-CN" altLang="en-US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正</a:t>
            </a: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) 	zh+aoq +</a:t>
            </a:r>
            <a:r>
              <a:rPr lang="zh-CN" altLang="en-US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入 </a:t>
            </a: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= zeok(</a:t>
            </a:r>
            <a:r>
              <a:rPr lang="zh-CN" altLang="en-US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捉</a:t>
            </a: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  dl+yan+</a:t>
            </a:r>
            <a:r>
              <a:rPr lang="zh-CN" altLang="en-US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上 </a:t>
            </a: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= dyad (</a:t>
            </a:r>
            <a:r>
              <a:rPr lang="zh-CN" altLang="en-US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转</a:t>
            </a: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)		sh+uan +</a:t>
            </a:r>
            <a:r>
              <a:rPr lang="zh-CN" altLang="en-US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入 </a:t>
            </a: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= swat(</a:t>
            </a:r>
            <a:r>
              <a:rPr lang="zh-CN" altLang="en-US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刷</a:t>
            </a: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  gh+ioq+</a:t>
            </a:r>
            <a:r>
              <a:rPr lang="zh-CN" altLang="en-US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平 </a:t>
            </a: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= gjoq (</a:t>
            </a:r>
            <a:r>
              <a:rPr lang="zh-CN" altLang="en-US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强</a:t>
            </a: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)		jh+yu_ +</a:t>
            </a:r>
            <a:r>
              <a:rPr lang="zh-CN" altLang="en-US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平 </a:t>
            </a: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= jvu(</a:t>
            </a:r>
            <a:r>
              <a:rPr lang="zh-CN" altLang="en-US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雏</a:t>
            </a: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  yh+ie_+</a:t>
            </a:r>
            <a:r>
              <a:rPr lang="zh-CN" altLang="en-US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上 </a:t>
            </a: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= yjex(</a:t>
            </a:r>
            <a:r>
              <a:rPr lang="zh-CN" altLang="en-US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是</a:t>
            </a: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)		sh+yii +</a:t>
            </a:r>
            <a:r>
              <a:rPr lang="zh-CN" altLang="en-US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去 </a:t>
            </a: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= sviy(</a:t>
            </a:r>
            <a:r>
              <a:rPr lang="zh-CN" altLang="en-US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帅</a:t>
            </a: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  t +_o_+</a:t>
            </a:r>
            <a:r>
              <a:rPr lang="zh-CN" altLang="en-US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平 </a:t>
            </a: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= to(</a:t>
            </a:r>
            <a:r>
              <a:rPr lang="zh-CN" altLang="en-US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他</a:t>
            </a: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) 		ch+ioq +</a:t>
            </a:r>
            <a:r>
              <a:rPr lang="zh-CN" altLang="en-US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去</a:t>
            </a: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= cjoc (</a:t>
            </a:r>
            <a:r>
              <a:rPr lang="zh-CN" altLang="en-US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创</a:t>
            </a: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  n +_ei+</a:t>
            </a:r>
            <a:r>
              <a:rPr lang="zh-CN" altLang="en-US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平 </a:t>
            </a: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= nei(</a:t>
            </a:r>
            <a:r>
              <a:rPr lang="zh-CN" altLang="en-US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泥</a:t>
            </a: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)		n</a:t>
            </a:r>
            <a:r>
              <a:rPr lang="en-US" altLang="zh-CN" sz="2800" b="1" baseline="30000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(l)</a:t>
            </a: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+_ir+</a:t>
            </a:r>
            <a:r>
              <a:rPr lang="zh-CN" altLang="en-US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上 </a:t>
            </a: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= niz(</a:t>
            </a:r>
            <a:r>
              <a:rPr lang="zh-CN" altLang="en-US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你</a:t>
            </a: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en-US" altLang="zh-CN" sz="2800" b="1" smtClean="0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  </a:t>
            </a: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rh+ien+</a:t>
            </a:r>
            <a:r>
              <a:rPr lang="zh-CN" altLang="en-US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入 </a:t>
            </a: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= rjet(</a:t>
            </a:r>
            <a:r>
              <a:rPr lang="zh-CN" altLang="en-US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舌</a:t>
            </a: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) 		</a:t>
            </a:r>
            <a:r>
              <a:rPr lang="en-US" altLang="zh-CN" sz="2800" b="1" smtClean="0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rhl+_ir+</a:t>
            </a:r>
            <a:r>
              <a:rPr lang="zh-CN" altLang="en-US" sz="2800" b="1" smtClean="0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上</a:t>
            </a:r>
            <a:r>
              <a:rPr lang="en-US" altLang="zh-CN" sz="2800" b="1" smtClean="0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= </a:t>
            </a: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rhiz(</a:t>
            </a:r>
            <a:r>
              <a:rPr lang="zh-CN" altLang="en-US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俟</a:t>
            </a: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  dh+_eq+</a:t>
            </a:r>
            <a:r>
              <a:rPr lang="zh-CN" altLang="en-US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去 </a:t>
            </a: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= dhec(</a:t>
            </a:r>
            <a:r>
              <a:rPr lang="zh-CN" altLang="en-US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定</a:t>
            </a: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)		dhl+ieq+</a:t>
            </a:r>
            <a:r>
              <a:rPr lang="zh-CN" altLang="en-US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平</a:t>
            </a: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= djeq(</a:t>
            </a:r>
            <a:r>
              <a:rPr lang="zh-CN" altLang="en-US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程</a:t>
            </a:r>
            <a:r>
              <a:rPr lang="en-US" altLang="zh-CN" sz="2800" b="1" smtClean="0">
                <a:latin typeface="宋体" pitchFamily="2" charset="-122"/>
                <a:ea typeface="宋体" pitchFamily="2" charset="-122"/>
                <a:cs typeface="Times New Roman" pitchFamily="18" charset="0"/>
              </a:rPr>
              <a:t>)</a:t>
            </a:r>
            <a:endParaRPr lang="zh-CN" altLang="en-US" sz="2800" b="1">
              <a:latin typeface="宋体" pitchFamily="2" charset="-122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暗香扑面">
  <a:themeElements>
    <a:clrScheme name="暗香扑面">
      <a:dk1>
        <a:sysClr val="windowText" lastClr="000000"/>
      </a:dk1>
      <a:lt1>
        <a:sysClr val="window" lastClr="CCE8CC"/>
      </a:lt1>
      <a:dk2>
        <a:srgbClr val="2F2F2F"/>
      </a:dk2>
      <a:lt2>
        <a:srgbClr val="FFFFF4"/>
      </a:lt2>
      <a:accent1>
        <a:srgbClr val="918415"/>
      </a:accent1>
      <a:accent2>
        <a:srgbClr val="C47546"/>
      </a:accent2>
      <a:accent3>
        <a:srgbClr val="AFB591"/>
      </a:accent3>
      <a:accent4>
        <a:srgbClr val="B9945B"/>
      </a:accent4>
      <a:accent5>
        <a:srgbClr val="85ADBC"/>
      </a:accent5>
      <a:accent6>
        <a:srgbClr val="E5B440"/>
      </a:accent6>
      <a:hlink>
        <a:srgbClr val="00D5D5"/>
      </a:hlink>
      <a:folHlink>
        <a:srgbClr val="DD00DD"/>
      </a:folHlink>
    </a:clrScheme>
    <a:fontScheme name="暗香扑面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</a:majorFont>
      <a:minorFont>
        <a:latin typeface="Franklin Gothic Book"/>
        <a:ea typeface=""/>
        <a:cs typeface=""/>
        <a:font script="Jpan" typeface="HG創英角ｺﾞｼｯｸUB"/>
        <a:font script="Hang" typeface="맑은 고딕"/>
        <a:font script="Hans" typeface="黑体"/>
        <a:font script="Hant" typeface="新細明體"/>
        <a:font script="Arab" typeface="Arial"/>
        <a:font script="Hebr" typeface="Arial"/>
        <a:font script="Thai" typeface="Cordian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暗香扑面">
      <a:fillStyleLst>
        <a:solidFill>
          <a:schemeClr val="phClr"/>
        </a:solidFill>
        <a:gradFill rotWithShape="1">
          <a:gsLst>
            <a:gs pos="0">
              <a:schemeClr val="phClr">
                <a:tint val="98000"/>
                <a:satMod val="220000"/>
              </a:schemeClr>
            </a:gs>
            <a:gs pos="31000">
              <a:schemeClr val="phClr">
                <a:tint val="30000"/>
                <a:satMod val="150000"/>
              </a:schemeClr>
            </a:gs>
            <a:gs pos="91000">
              <a:schemeClr val="phClr">
                <a:tint val="96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28000"/>
                <a:satMod val="100000"/>
              </a:schemeClr>
              <a:schemeClr val="phClr">
                <a:tint val="100000"/>
                <a:satMod val="200000"/>
              </a:schemeClr>
            </a:duotone>
          </a:blip>
          <a:tile tx="0" ty="0" sx="80000" sy="8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10000"/>
              </a:schemeClr>
            </a:glow>
          </a:effectLst>
        </a:effectStyle>
        <a:effectStyle>
          <a:effectLst>
            <a:outerShdw blurRad="34925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9525" prstMaterial="dkEdge">
            <a:bevelT w="12000" h="24150"/>
            <a:contourClr>
              <a:schemeClr val="phClr">
                <a:satMod val="110000"/>
              </a:schemeClr>
            </a:contourClr>
          </a:sp3d>
        </a:effectStyle>
        <a:effectStyle>
          <a:effectLst>
            <a:outerShdw blurRad="50800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18700" prstMaterial="dkEdge">
            <a:bevelT w="44450" h="80600"/>
            <a:contourClr>
              <a:schemeClr val="phClr"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0000"/>
                <a:satMod val="1000000"/>
              </a:schemeClr>
            </a:gs>
            <a:gs pos="31000">
              <a:schemeClr val="phClr">
                <a:shade val="85000"/>
                <a:satMod val="450000"/>
              </a:schemeClr>
            </a:gs>
            <a:gs pos="100000">
              <a:schemeClr val="phClr">
                <a:tint val="70000"/>
                <a:satMod val="300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2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CCE8C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Fan</Template>
  <TotalTime>1210</TotalTime>
  <Words>1529</Words>
  <Application>Microsoft Office PowerPoint</Application>
  <PresentationFormat>全屏显示(4:3)</PresentationFormat>
  <Paragraphs>526</Paragraphs>
  <Slides>8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暗香扑面</vt:lpstr>
      <vt:lpstr>中古四字</vt:lpstr>
      <vt:lpstr>中古四字 [QQ群号870411065     我的QQ号1538166081]</vt:lpstr>
      <vt:lpstr>一个音节：由声母、韵头、韵中、韵尾、声调组成： 声母(现代汉语拼音读法)  声母都是单字母、单字母+l 、单字母+h 、单字母+hl四种之一</vt:lpstr>
      <vt:lpstr>把声母、韵头、韵中、韵尾、声调 简化合并的为四个字母的思路</vt:lpstr>
      <vt:lpstr>韵母：由韵头、韵中、韵尾组合简化 黑字都是韵头、韵中、韵尾规则地直接相连(棕色格子 内是卷舌韵母，后面会介绍)  红字是简化，简化后都是三字母，但韵头新增了a、o字母，韵尾新增了r字母 </vt:lpstr>
      <vt:lpstr>声母与韵母的合并</vt:lpstr>
      <vt:lpstr>韵尾与声调的合并</vt:lpstr>
      <vt:lpstr>例子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“中古四拼”</dc:title>
  <dc:creator>user</dc:creator>
  <cp:lastModifiedBy>HuangTing</cp:lastModifiedBy>
  <cp:revision>125</cp:revision>
  <dcterms:created xsi:type="dcterms:W3CDTF">2016-12-29T08:52:53Z</dcterms:created>
  <dcterms:modified xsi:type="dcterms:W3CDTF">2018-09-02T11:17:29Z</dcterms:modified>
</cp:coreProperties>
</file>