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5" r:id="rId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FFFF00"/>
    <a:srgbClr val="99FFCC"/>
    <a:srgbClr val="FFFF66"/>
    <a:srgbClr val="FFFFFF"/>
    <a:srgbClr val="AEDA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18" autoAdjust="0"/>
    <p:restoredTop sz="94660"/>
  </p:normalViewPr>
  <p:slideViewPr>
    <p:cSldViewPr>
      <p:cViewPr varScale="1">
        <p:scale>
          <a:sx n="91" d="100"/>
          <a:sy n="91" d="100"/>
        </p:scale>
        <p:origin x="-76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6ED1-3F0F-48D7-84CD-AC46CC7BEA5D}" type="datetimeFigureOut">
              <a:rPr lang="zh-CN" altLang="en-US" smtClean="0"/>
              <a:pPr/>
              <a:t>2021/9/12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1CA9F-E4F6-41E3-8B45-A5C719CE0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28726" y="1428742"/>
            <a:ext cx="700086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声母</a:t>
            </a: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357158" y="1050700"/>
            <a:ext cx="8229600" cy="378042"/>
          </a:xfrm>
        </p:spPr>
        <p:txBody>
          <a:bodyPr>
            <a:normAutofit/>
          </a:bodyPr>
          <a:lstStyle/>
          <a:p>
            <a:pPr fontAlgn="ctr"/>
            <a:r>
              <a:rPr lang="zh-CN" altLang="en-US" sz="1800" b="1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声母或韵母名称 </a:t>
            </a:r>
            <a:r>
              <a:rPr lang="en-US" altLang="zh-CN" sz="18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zh-CN" altLang="en-US" sz="18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圆括号内是现代汉语拼音读法</a:t>
            </a:r>
            <a:r>
              <a:rPr lang="en-US" altLang="zh-CN" sz="18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)[</a:t>
            </a:r>
            <a:r>
              <a:rPr lang="zh-CN" altLang="en-US" sz="18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方括号内是国际音标</a:t>
            </a:r>
            <a:r>
              <a:rPr lang="en-US" altLang="zh-CN" sz="1800" b="1" dirty="0">
                <a:solidFill>
                  <a:schemeClr val="tx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]</a:t>
            </a:r>
            <a:r>
              <a:rPr lang="zh-CN" altLang="en-US" sz="18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中古拼音</a:t>
            </a:r>
            <a:endParaRPr lang="en-US" altLang="zh-CN" sz="1200" b="1" dirty="0">
              <a:solidFill>
                <a:srgbClr val="7030A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3311223"/>
              </p:ext>
            </p:extLst>
          </p:nvPr>
        </p:nvGraphicFramePr>
        <p:xfrm>
          <a:off x="115954" y="1798074"/>
          <a:ext cx="8992551" cy="2581752"/>
        </p:xfrm>
        <a:graphic>
          <a:graphicData uri="http://schemas.openxmlformats.org/drawingml/2006/table">
            <a:tbl>
              <a:tblPr/>
              <a:tblGrid>
                <a:gridCol w="585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07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5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69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990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835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48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252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94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03272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1943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7180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声母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全清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次清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全浊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次浊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全清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全浊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80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唇音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帮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(b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)[p]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滂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p)[p’]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並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b)[b]</a:t>
                      </a:r>
                      <a:endParaRPr lang="en-US" altLang="en-US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明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m)[m]</a:t>
                      </a: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m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80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舌音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端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(d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)[t]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透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)[t’]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定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d)[d]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泥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)[n]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80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知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舌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ʈ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dr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kern="120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彻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舌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[ʈ’]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tr</a:t>
                      </a:r>
                      <a:endParaRPr lang="en-US" sz="14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澄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舌浊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[ɖ]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dl</a:t>
                      </a:r>
                      <a:endParaRPr lang="en-US" sz="14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娘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舌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ɳ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nr</a:t>
                      </a:r>
                      <a:endParaRPr lang="en-US" sz="14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436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齿音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精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ts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</a:t>
                      </a: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清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ts’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从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dz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心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)[s]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邪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)[z]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9475">
                <a:tc>
                  <a:txBody>
                    <a:bodyPr/>
                    <a:lstStyle/>
                    <a:p>
                      <a:pPr algn="ctr" fontAlgn="ctr"/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庄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ʂ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zr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初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ʂ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’]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cr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崇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altLang="zh-CN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ʐ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zl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生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ʂ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r>
                        <a:rPr lang="en-US" altLang="zh-CN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r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俟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 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altLang="zh-CN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ʐ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sl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94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章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ɕ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</a:t>
                      </a: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昌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q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r>
                        <a:rPr lang="en-US" altLang="zh-CN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ɕ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’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q</a:t>
                      </a: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常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j)[</a:t>
                      </a:r>
                      <a:r>
                        <a:rPr lang="en-US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d</a:t>
                      </a:r>
                      <a:r>
                        <a:rPr lang="en-US" altLang="zh-CN" sz="1400" b="1" i="0" u="none" strike="noStrike" dirty="0" err="1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ʑ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日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j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的口型发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ny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书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ɕ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船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x)[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ʑ]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xh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7144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36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牙音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见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(g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)[k]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谿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)[k’]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群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g)[g]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疑</a:t>
                      </a:r>
                      <a:endParaRPr lang="en-US" altLang="zh-CN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以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口型发</a:t>
                      </a:r>
                      <a:r>
                        <a:rPr lang="en-US" altLang="zh-CN" sz="1400" b="1" i="0" u="none" strike="noStrike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</a:t>
                      </a:r>
                      <a:r>
                        <a:rPr lang="en-US" altLang="en-US" sz="1400" b="1" i="0" u="none" strike="noStrike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</a:t>
                      </a:r>
                      <a:r>
                        <a:rPr lang="en-US" altLang="zh-CN" sz="1400" b="1" i="0" u="none" strike="noStrike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ŋ</a:t>
                      </a:r>
                      <a:r>
                        <a:rPr lang="en-US" altLang="en-US" sz="1400" b="1" i="0" u="none" strike="noStrike" kern="1200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80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喉音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影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喉咙</a:t>
                      </a:r>
                      <a:r>
                        <a:rPr lang="zh-CN" alt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关闭一下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ʔ)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不写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云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hh</a:t>
                      </a:r>
                      <a:endParaRPr lang="en-US" sz="1400" b="1" i="0" u="none" strike="noStrike" kern="1200" baseline="30000" dirty="0">
                        <a:solidFill>
                          <a:srgbClr val="7030A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晓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匣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浊</a:t>
                      </a:r>
                      <a:r>
                        <a:rPr lang="en-US" altLang="zh-CN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hh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180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以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(y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80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半舌音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来</a:t>
                      </a:r>
                      <a:r>
                        <a:rPr lang="en-US" altLang="zh-CN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l</a:t>
                      </a:r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l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600" marR="360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3" name="标题 1"/>
          <p:cNvSpPr txBox="1">
            <a:spLocks/>
          </p:cNvSpPr>
          <p:nvPr/>
        </p:nvSpPr>
        <p:spPr>
          <a:xfrm>
            <a:off x="571472" y="4506401"/>
            <a:ext cx="8215338" cy="363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fontAlgn="ctr">
              <a:spcBef>
                <a:spcPct val="0"/>
              </a:spcBef>
            </a:pP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注</a:t>
            </a:r>
            <a:r>
              <a:rPr lang="en-US" altLang="zh-CN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：基本都像汉拼拼音，加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变浊音，加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r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变卷舌，加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l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变卷舌浊音。</a:t>
            </a:r>
            <a:endParaRPr lang="en-US" altLang="zh-CN" sz="1400" b="1" dirty="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lvl="0" fontAlgn="ctr">
              <a:spcBef>
                <a:spcPct val="0"/>
              </a:spcBef>
            </a:pP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注</a:t>
            </a:r>
            <a:r>
              <a:rPr lang="en-US" altLang="zh-CN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en-US" sz="1400" b="1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 </a:t>
            </a:r>
            <a:r>
              <a:rPr lang="en-US" altLang="zh-CN" sz="1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hh</a:t>
            </a:r>
            <a:r>
              <a:rPr lang="zh-CN" altLang="en-US" sz="1400" b="1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的浊音，云声母、匣</a:t>
            </a:r>
            <a:r>
              <a:rPr lang="zh-CN" altLang="en-US" sz="1400" b="1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声母都是</a:t>
            </a:r>
            <a:r>
              <a:rPr lang="en-US" altLang="zh-CN" sz="1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hh</a:t>
            </a:r>
            <a:r>
              <a:rPr lang="zh-CN" altLang="en-US" sz="1400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，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云声母只连</a:t>
            </a:r>
            <a:r>
              <a:rPr lang="en-US" altLang="zh-CN" sz="1400" b="1" dirty="0" err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或</a:t>
            </a: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v</a:t>
            </a:r>
            <a:r>
              <a:rPr lang="zh-CN" altLang="en-US" sz="14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开头的韵母，匣声母连其他韵母。</a:t>
            </a:r>
            <a:endParaRPr lang="en-US" altLang="zh-CN" sz="1400" b="1" dirty="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5576" y="89650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中古拼音</a:t>
            </a:r>
            <a:r>
              <a:rPr lang="en-US" altLang="zh-CN" sz="28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sz="28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仿汉语拼音的中古汉语拼音方案</a:t>
            </a:r>
            <a:endParaRPr lang="en-US" altLang="zh-CN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群号</a:t>
            </a:r>
            <a:r>
              <a:rPr lang="en-US" altLang="zh-CN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:514454670      </a:t>
            </a:r>
            <a:r>
              <a:rPr lang="zh-CN" altLang="en-US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作者</a:t>
            </a:r>
            <a:r>
              <a:rPr lang="en-US" altLang="zh-CN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QQ</a:t>
            </a:r>
            <a:r>
              <a:rPr lang="zh-CN" altLang="en-US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号</a:t>
            </a:r>
            <a:r>
              <a:rPr lang="en-US" altLang="zh-CN" b="1" dirty="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:1538166081</a:t>
            </a:r>
            <a:endParaRPr lang="zh-CN" altLang="en-US" b="1" dirty="0">
              <a:solidFill>
                <a:schemeClr val="tx2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31640" y="28205"/>
            <a:ext cx="684076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7615175"/>
              </p:ext>
            </p:extLst>
          </p:nvPr>
        </p:nvGraphicFramePr>
        <p:xfrm>
          <a:off x="71407" y="330263"/>
          <a:ext cx="8929754" cy="4105608"/>
        </p:xfrm>
        <a:graphic>
          <a:graphicData uri="http://schemas.openxmlformats.org/drawingml/2006/table">
            <a:tbl>
              <a:tblPr/>
              <a:tblGrid>
                <a:gridCol w="187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4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69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742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06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86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88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05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06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866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3442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34636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705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7424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062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7424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7146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30680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33883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74248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14365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178907">
                <a:tc gridSpan="2"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ea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ae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eo</a:t>
                      </a:r>
                      <a:endParaRPr lang="en-US" sz="12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ao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</a:t>
                      </a:r>
                      <a:endParaRPr lang="en-US" sz="12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4221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zh-CN" altLang="en-US" sz="1100" b="1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读法</a:t>
                      </a:r>
                      <a:r>
                        <a:rPr lang="en-US" altLang="zh-CN" sz="1100" b="1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1</a:t>
                      </a:r>
                      <a:r>
                        <a:rPr lang="zh-CN" altLang="en-US" sz="1100" b="1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大口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a)[ɑ]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(a)[a]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(ye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e)[e]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(yan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a)[æ]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(i)[i]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altLang="zh-CN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口型发</a:t>
                      </a:r>
                      <a:r>
                        <a:rPr lang="en-US" altLang="zh-CN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)[ɯ]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altLang="zh-CN" sz="1100" b="1" i="0" u="none" strike="noStrike" kern="120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e)[ə]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(ou)[o]</a:t>
                      </a:r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(o)[ɔ]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(u)[u]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221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zh-CN" altLang="en-US" sz="1100" b="1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读法</a:t>
                      </a:r>
                      <a:r>
                        <a:rPr lang="en-US" altLang="zh-CN" sz="1100" b="1" i="0" u="none" strike="noStrike" kern="120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2</a:t>
                      </a:r>
                      <a:endParaRPr lang="zh-CN" altLang="en-US" sz="11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大口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a)[ɑ]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(ye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e)[e]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(i)[i]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altLang="zh-CN" sz="1100" b="1" i="0" u="none" strike="noStrike" kern="120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e)[ə]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spc="-30" baseline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sz="1100" b="1" i="0" u="none" strike="noStrike" kern="1200" spc="-30" baseline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ou</a:t>
                      </a:r>
                      <a:r>
                        <a:rPr lang="zh-CN" altLang="en-US" sz="1100" b="1" i="0" u="none" strike="noStrike" kern="1200" spc="-30" baseline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或</a:t>
                      </a:r>
                      <a:r>
                        <a:rPr lang="en-US" altLang="zh-CN" sz="1100" b="1" i="0" u="none" strike="noStrike" kern="1200" spc="-30" baseline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  <a:r>
                        <a:rPr lang="en-US" sz="1100" b="1" i="0" u="none" strike="noStrike" kern="1200" spc="-30" baseline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)[o</a:t>
                      </a:r>
                      <a:r>
                        <a:rPr lang="zh-CN" altLang="en-US" sz="1100" b="1" i="0" u="none" strike="noStrike" kern="1200" spc="-30" baseline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或</a:t>
                      </a:r>
                      <a:r>
                        <a:rPr lang="en-US" sz="1100" b="1" i="0" u="none" strike="noStrike" kern="1200" spc="-30" baseline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ɔ</a:t>
                      </a:r>
                      <a:r>
                        <a:rPr lang="en-US" sz="1100" b="1" i="0" u="none" strike="noStrike" spc="-3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1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卷舌</a:t>
                      </a:r>
                      <a:r>
                        <a:rPr lang="en-US" altLang="zh-CN" sz="1100" b="1" i="0" u="none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  <a:r>
                        <a:rPr lang="en-US" sz="11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(u)[u]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100" b="1" i="0" u="none" strike="noStrike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3723" marR="3723" marT="372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歌一開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麻二開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ea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佳二開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ae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脂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脂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模一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侯一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-i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泰一開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ai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夬二開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eai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齊四開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皆二開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咍一開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eoi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灰一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-u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豪一開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au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肴二開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eau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蕭四開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eu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幽三開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iu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-ng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唐一開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ang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庚二開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eang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青四開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耕二開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aeng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登一開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eong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冬一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江二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aong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東一開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寒一開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刪二開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ean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先四開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山二開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aen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真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baseline="30000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真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痕一開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eon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魂一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70C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-m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談一開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銜二開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eam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添四開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咸二開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aem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侵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侵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覃一開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eom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戈一合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麻二合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uea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佳二合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uae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-i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泰一合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夬二合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ueai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齊四合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皆二合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-ng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唐一合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庚二合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ueang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青四合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耕二合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uaeng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登一合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ueong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桓一合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刪二合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uean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先四合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uen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山二合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uaen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戈三開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麻三開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iea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支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支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iae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之三開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ieo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魚三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-i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廢三開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祭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祭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微三開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ieoi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-u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宵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ieu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宵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iaeu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尤三開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ieou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-ng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陽三開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庚三開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ieang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清三開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蒸三開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ieong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東三開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iung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仙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仙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iaen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欣三開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ieon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元三開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文三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iun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-m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嚴三開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鹽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iem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鹽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三開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iaem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戈三合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va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支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ve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支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vae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脂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脂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vy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虞三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v-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-i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廢三合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vai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祭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祭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vaei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微三合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veoi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v-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-ng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陽三合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vang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庚三合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veang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清三合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veng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蒸三合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veong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鍾三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ong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v-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-n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仙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ven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仙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vaen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諄三合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vin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真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B</a:t>
                      </a:r>
                      <a:r>
                        <a:rPr lang="zh-CN" altLang="en-US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vyn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元三合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on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64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v-</a:t>
                      </a: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-m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凡三合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vam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kern="120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3723" marR="3723" marT="279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1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3723" marR="3723" marT="279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619672" y="4429138"/>
            <a:ext cx="738148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/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注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：十个主元音有两种读法，读法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1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要仔细区分口型，读法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不仔细区分口型，但要卷舌；</a:t>
            </a:r>
            <a:endParaRPr lang="en-US" altLang="zh-CN" sz="1100" b="1" dirty="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lvl="0" fontAlgn="ctr"/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注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2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真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三開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in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韵母在卷舌声母后称为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臻三開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韵母</a:t>
            </a:r>
            <a:r>
              <a:rPr lang="zh-CN" altLang="en-US" sz="1100" b="1" dirty="0" smtClean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； </a:t>
            </a:r>
            <a:endParaRPr lang="en-US" altLang="zh-CN" sz="1100" b="1" dirty="0" smtClean="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lvl="0" fontAlgn="ctr"/>
            <a:r>
              <a:rPr lang="zh-CN" altLang="en-US" sz="1100" b="1" dirty="0" smtClean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注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3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： 以</a:t>
            </a: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o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或</a:t>
            </a:r>
            <a:r>
              <a:rPr lang="en-US" altLang="zh-CN" sz="1400" b="1" dirty="0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u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为主元音的韵母的可以不区分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“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開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”“</a:t>
            </a:r>
            <a:r>
              <a:rPr lang="zh-CN" altLang="en-US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合</a:t>
            </a:r>
            <a:r>
              <a:rPr lang="en-US" altLang="zh-CN" sz="1100" b="1" dirty="0">
                <a:solidFill>
                  <a:srgbClr val="00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”</a:t>
            </a:r>
            <a:endParaRPr lang="zh-CN" altLang="en-US" sz="1100" b="1" dirty="0">
              <a:solidFill>
                <a:srgbClr val="0000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406" y="4549989"/>
            <a:ext cx="1357322" cy="307777"/>
          </a:xfrm>
          <a:prstGeom prst="wedgeRectCallout">
            <a:avLst>
              <a:gd name="adj1" fmla="val -45143"/>
              <a:gd name="adj2" fmla="val -92754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Times New Roman"/>
              </a:rPr>
              <a:t>v</a:t>
            </a:r>
            <a:r>
              <a:rPr lang="zh-CN" altLang="en-US" sz="1400" b="1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是</a:t>
            </a:r>
            <a:r>
              <a:rPr lang="en-US" altLang="zh-CN" sz="1400" b="1" dirty="0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(</a:t>
            </a:r>
            <a:r>
              <a:rPr lang="en-US" altLang="zh-CN" sz="1400" b="1" dirty="0" err="1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yu</a:t>
            </a:r>
            <a:r>
              <a:rPr lang="en-US" altLang="zh-CN" sz="1400" b="1" dirty="0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)[y]</a:t>
            </a:r>
            <a:r>
              <a:rPr lang="zh-CN" altLang="en-US" sz="1400" b="1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6836470"/>
              </p:ext>
            </p:extLst>
          </p:nvPr>
        </p:nvGraphicFramePr>
        <p:xfrm>
          <a:off x="214282" y="857238"/>
          <a:ext cx="8568952" cy="1344936"/>
        </p:xfrm>
        <a:graphic>
          <a:graphicData uri="http://schemas.openxmlformats.org/drawingml/2006/table">
            <a:tbl>
              <a:tblPr/>
              <a:tblGrid>
                <a:gridCol w="1428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26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平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：不标：发音平稳。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上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：加</a:t>
                      </a:r>
                      <a:r>
                        <a:rPr lang="zh-CN" alt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韵母最后一个字母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，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但</a:t>
                      </a:r>
                      <a:r>
                        <a:rPr lang="en-US" altLang="zh-CN" sz="1600" b="1" i="0" u="none" strike="noStrike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r>
                        <a:rPr lang="zh-CN" altLang="en-US" sz="16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的上声变</a:t>
                      </a:r>
                      <a:r>
                        <a:rPr lang="en-US" altLang="zh-CN" sz="1600" b="1" i="0" u="none" strike="noStrike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nk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，在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元音字母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en-US" altLang="zh-CN" sz="1600" b="1" i="0" u="none" strike="noStrike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aeiou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后面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</a:t>
                      </a:r>
                      <a:r>
                        <a:rPr lang="en-US" altLang="zh-CN" sz="16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或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u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分别变成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y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或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  <a:endParaRPr lang="en-US" altLang="zh-CN" sz="1600" b="1" i="0" u="none" strike="noStrike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  <a:p>
                      <a:pPr algn="r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只有</a:t>
                      </a:r>
                      <a:r>
                        <a:rPr lang="en-US" altLang="zh-CN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ai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ei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oi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au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eu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iu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ou</a:t>
                      </a:r>
                      <a:r>
                        <a:rPr lang="zh-CN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变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ay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ey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oy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aw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ew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iw</a:t>
                      </a:r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16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ow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)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去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：加</a:t>
                      </a:r>
                      <a:r>
                        <a:rPr lang="en-US" altLang="zh-CN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：发音下降，但</a:t>
                      </a:r>
                      <a:r>
                        <a:rPr lang="en-US" altLang="zh-CN" sz="1600" b="1" i="0" u="none" strike="noStrike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r>
                        <a:rPr lang="zh-CN" altLang="en-US" sz="1600" b="1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的去声变成</a:t>
                      </a:r>
                      <a:r>
                        <a:rPr lang="en-US" altLang="zh-CN" sz="1600" b="1" i="0" u="none" strike="noStrike" kern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nq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。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23900" indent="-723900" algn="l" fontAlgn="ctr"/>
                      <a:r>
                        <a:rPr lang="zh-CN" altLang="en-US" sz="1600" b="1" i="0" u="none" strike="noStrike" kern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入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：</a:t>
                      </a:r>
                      <a:r>
                        <a:rPr lang="en-US" sz="1600" b="1" i="0" u="none" strike="noStrike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ng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n m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分别改为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k t p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(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如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eng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ek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, en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et ，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em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的入声是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ep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)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4414" y="487906"/>
            <a:ext cx="63579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b="1">
                <a:solidFill>
                  <a:srgbClr val="FF00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声调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3216</TotalTime>
  <Words>1195</Words>
  <Application>Microsoft Office PowerPoint</Application>
  <PresentationFormat>全屏显示(16:9)</PresentationFormat>
  <Paragraphs>625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声母或韵母名称 (圆括号内是现代汉语拼音读法)[方括号内是国际音标]中古拼音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HuangTing</dc:creator>
  <cp:lastModifiedBy>Huang Ting</cp:lastModifiedBy>
  <cp:revision>260</cp:revision>
  <dcterms:created xsi:type="dcterms:W3CDTF">2018-02-20T22:46:06Z</dcterms:created>
  <dcterms:modified xsi:type="dcterms:W3CDTF">2021-09-12T12:36:45Z</dcterms:modified>
</cp:coreProperties>
</file>