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4" r:id="rId3"/>
    <p:sldId id="265" r:id="rId4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FF99"/>
    <a:srgbClr val="FFFF00"/>
    <a:srgbClr val="99FFCC"/>
    <a:srgbClr val="FFFF66"/>
    <a:srgbClr val="FFFFFF"/>
    <a:srgbClr val="AEDAA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主题样式 1 - 强调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浅色样式 1 - 强调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118" autoAdjust="0"/>
    <p:restoredTop sz="94660"/>
  </p:normalViewPr>
  <p:slideViewPr>
    <p:cSldViewPr>
      <p:cViewPr varScale="1">
        <p:scale>
          <a:sx n="91" d="100"/>
          <a:sy n="91" d="100"/>
        </p:scale>
        <p:origin x="-762" y="-10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6ED1-3F0F-48D7-84CD-AC46CC7BEA5D}" type="datetimeFigureOut">
              <a:rPr lang="zh-CN" altLang="en-US" smtClean="0"/>
              <a:pPr/>
              <a:t>2021/9/12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1CA9F-E4F6-41E3-8B45-A5C719CE079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6ED1-3F0F-48D7-84CD-AC46CC7BEA5D}" type="datetimeFigureOut">
              <a:rPr lang="zh-CN" altLang="en-US" smtClean="0"/>
              <a:pPr/>
              <a:t>2021/9/12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1CA9F-E4F6-41E3-8B45-A5C719CE079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6ED1-3F0F-48D7-84CD-AC46CC7BEA5D}" type="datetimeFigureOut">
              <a:rPr lang="zh-CN" altLang="en-US" smtClean="0"/>
              <a:pPr/>
              <a:t>2021/9/12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1CA9F-E4F6-41E3-8B45-A5C719CE079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6ED1-3F0F-48D7-84CD-AC46CC7BEA5D}" type="datetimeFigureOut">
              <a:rPr lang="zh-CN" altLang="en-US" smtClean="0"/>
              <a:pPr/>
              <a:t>2021/9/12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1CA9F-E4F6-41E3-8B45-A5C719CE079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6ED1-3F0F-48D7-84CD-AC46CC7BEA5D}" type="datetimeFigureOut">
              <a:rPr lang="zh-CN" altLang="en-US" smtClean="0"/>
              <a:pPr/>
              <a:t>2021/9/12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1CA9F-E4F6-41E3-8B45-A5C719CE079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6ED1-3F0F-48D7-84CD-AC46CC7BEA5D}" type="datetimeFigureOut">
              <a:rPr lang="zh-CN" altLang="en-US" smtClean="0"/>
              <a:pPr/>
              <a:t>2021/9/12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1CA9F-E4F6-41E3-8B45-A5C719CE079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6ED1-3F0F-48D7-84CD-AC46CC7BEA5D}" type="datetimeFigureOut">
              <a:rPr lang="zh-CN" altLang="en-US" smtClean="0"/>
              <a:pPr/>
              <a:t>2021/9/12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1CA9F-E4F6-41E3-8B45-A5C719CE079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6ED1-3F0F-48D7-84CD-AC46CC7BEA5D}" type="datetimeFigureOut">
              <a:rPr lang="zh-CN" altLang="en-US" smtClean="0"/>
              <a:pPr/>
              <a:t>2021/9/12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1CA9F-E4F6-41E3-8B45-A5C719CE079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6ED1-3F0F-48D7-84CD-AC46CC7BEA5D}" type="datetimeFigureOut">
              <a:rPr lang="zh-CN" altLang="en-US" smtClean="0"/>
              <a:pPr/>
              <a:t>2021/9/12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1CA9F-E4F6-41E3-8B45-A5C719CE079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6ED1-3F0F-48D7-84CD-AC46CC7BEA5D}" type="datetimeFigureOut">
              <a:rPr lang="zh-CN" altLang="en-US" smtClean="0"/>
              <a:pPr/>
              <a:t>2021/9/12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1CA9F-E4F6-41E3-8B45-A5C719CE079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6ED1-3F0F-48D7-84CD-AC46CC7BEA5D}" type="datetimeFigureOut">
              <a:rPr lang="zh-CN" altLang="en-US" smtClean="0"/>
              <a:pPr/>
              <a:t>2021/9/12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1CA9F-E4F6-41E3-8B45-A5C719CE079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736ED1-3F0F-48D7-84CD-AC46CC7BEA5D}" type="datetimeFigureOut">
              <a:rPr lang="zh-CN" altLang="en-US" smtClean="0"/>
              <a:pPr/>
              <a:t>2021/9/12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71CA9F-E4F6-41E3-8B45-A5C719CE079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928726" y="1428742"/>
            <a:ext cx="7000860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zh-CN" altLang="en-US" b="1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声母</a:t>
            </a:r>
          </a:p>
        </p:txBody>
      </p:sp>
      <p:sp>
        <p:nvSpPr>
          <p:cNvPr id="11" name="标题 1"/>
          <p:cNvSpPr>
            <a:spLocks noGrp="1"/>
          </p:cNvSpPr>
          <p:nvPr>
            <p:ph type="title"/>
          </p:nvPr>
        </p:nvSpPr>
        <p:spPr>
          <a:xfrm>
            <a:off x="357158" y="1050700"/>
            <a:ext cx="8229600" cy="378042"/>
          </a:xfrm>
        </p:spPr>
        <p:txBody>
          <a:bodyPr>
            <a:normAutofit/>
          </a:bodyPr>
          <a:lstStyle/>
          <a:p>
            <a:pPr fontAlgn="ctr"/>
            <a:r>
              <a:rPr lang="zh-CN" altLang="en-US" sz="1800" b="1" dirty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声母或韵母名称 </a:t>
            </a:r>
            <a:r>
              <a:rPr lang="en-US" altLang="zh-CN" sz="1800" b="1" dirty="0">
                <a:solidFill>
                  <a:schemeClr val="tx2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(</a:t>
            </a:r>
            <a:r>
              <a:rPr lang="zh-CN" altLang="en-US" sz="1800" b="1" dirty="0">
                <a:solidFill>
                  <a:schemeClr val="tx2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圆括号内是现代汉语拼音读法</a:t>
            </a:r>
            <a:r>
              <a:rPr lang="en-US" altLang="zh-CN" sz="1800" b="1" dirty="0">
                <a:solidFill>
                  <a:schemeClr val="tx2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)[</a:t>
            </a:r>
            <a:r>
              <a:rPr lang="zh-CN" altLang="en-US" sz="1800" b="1" dirty="0">
                <a:solidFill>
                  <a:schemeClr val="tx2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方括号内是国际音标</a:t>
            </a:r>
            <a:r>
              <a:rPr lang="en-US" altLang="zh-CN" sz="1800" b="1" dirty="0">
                <a:solidFill>
                  <a:schemeClr val="tx2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]</a:t>
            </a:r>
            <a:r>
              <a:rPr lang="zh-CN" altLang="en-US" sz="1800" b="1" dirty="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中古拼音</a:t>
            </a:r>
            <a:endParaRPr lang="en-US" altLang="zh-CN" sz="1200" b="1" dirty="0">
              <a:solidFill>
                <a:srgbClr val="7030A0"/>
              </a:solidFill>
              <a:latin typeface="Times New Roman" pitchFamily="18" charset="0"/>
              <a:ea typeface="微软雅黑" pitchFamily="34" charset="-122"/>
              <a:cs typeface="Times New Roman" pitchFamily="18" charset="0"/>
            </a:endParaRPr>
          </a:p>
        </p:txBody>
      </p:sp>
      <p:graphicFrame>
        <p:nvGraphicFramePr>
          <p:cNvPr id="12" name="表格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53311223"/>
              </p:ext>
            </p:extLst>
          </p:nvPr>
        </p:nvGraphicFramePr>
        <p:xfrm>
          <a:off x="115954" y="1798074"/>
          <a:ext cx="8992551" cy="2581752"/>
        </p:xfrm>
        <a:graphic>
          <a:graphicData uri="http://schemas.openxmlformats.org/drawingml/2006/table">
            <a:tbl>
              <a:tblPr/>
              <a:tblGrid>
                <a:gridCol w="5850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4078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93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2501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900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0690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399025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28355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484896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702525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229450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1032725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319432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</a:tblGrid>
              <a:tr h="171803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声母</a:t>
                      </a:r>
                    </a:p>
                  </a:txBody>
                  <a:tcPr marL="3600" marR="36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全清</a:t>
                      </a:r>
                    </a:p>
                  </a:txBody>
                  <a:tcPr marL="3600" marR="36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600" marR="3600" marT="0" marB="0" anchor="ctr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次清</a:t>
                      </a:r>
                    </a:p>
                  </a:txBody>
                  <a:tcPr marL="3600" marR="36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600" marR="3600" marT="0" marB="0" anchor="ctr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全浊</a:t>
                      </a:r>
                    </a:p>
                  </a:txBody>
                  <a:tcPr marL="3600" marR="36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600" marR="3600" marT="0" marB="0" anchor="ctr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次浊</a:t>
                      </a:r>
                    </a:p>
                  </a:txBody>
                  <a:tcPr marL="3600" marR="36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600" marR="3600" marT="0" marB="0" anchor="ctr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全清</a:t>
                      </a:r>
                    </a:p>
                  </a:txBody>
                  <a:tcPr marL="3600" marR="36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600" marR="3600" marT="0" marB="0" anchor="ctr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全浊</a:t>
                      </a:r>
                    </a:p>
                  </a:txBody>
                  <a:tcPr marL="3600" marR="36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600" marR="3600" marT="0" marB="0" anchor="ctr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7180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唇音</a:t>
                      </a:r>
                    </a:p>
                  </a:txBody>
                  <a:tcPr marL="3600" marR="36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帮</a:t>
                      </a:r>
                      <a:r>
                        <a:rPr lang="en-US" altLang="zh-CN" sz="14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(b</a:t>
                      </a:r>
                      <a:r>
                        <a:rPr lang="en-US" sz="1400" b="1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)[p]</a:t>
                      </a:r>
                    </a:p>
                  </a:txBody>
                  <a:tcPr marL="3600" marR="36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b</a:t>
                      </a:r>
                    </a:p>
                  </a:txBody>
                  <a:tcPr marL="3600" marR="3600" marT="0" marB="0" anchor="ctr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滂</a:t>
                      </a:r>
                      <a:r>
                        <a:rPr lang="en-US" altLang="zh-CN" sz="1400" b="1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</a:t>
                      </a:r>
                      <a:r>
                        <a:rPr lang="en-US" sz="1400" b="1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p)[p’]</a:t>
                      </a:r>
                    </a:p>
                  </a:txBody>
                  <a:tcPr marL="3600" marR="36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p</a:t>
                      </a:r>
                    </a:p>
                  </a:txBody>
                  <a:tcPr marL="3600" marR="3600" marT="0" marB="0" anchor="ctr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並</a:t>
                      </a:r>
                      <a:r>
                        <a:rPr lang="en-US" altLang="zh-CN" sz="1400" b="1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</a:t>
                      </a:r>
                      <a:r>
                        <a:rPr lang="zh-CN" altLang="en-US" sz="1400" b="1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浊</a:t>
                      </a:r>
                      <a:r>
                        <a:rPr lang="en-US" sz="1400" b="1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b)[b]</a:t>
                      </a:r>
                      <a:endParaRPr lang="en-US" altLang="en-US" sz="1400" b="1" i="0" u="none" strike="noStrike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600" marR="36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 dirty="0" err="1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bh</a:t>
                      </a:r>
                      <a:endParaRPr lang="en-US" sz="14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600" marR="3600" marT="0" marB="0" anchor="ctr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明</a:t>
                      </a:r>
                      <a:r>
                        <a:rPr lang="en-US" altLang="zh-CN" sz="1400" b="1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</a:t>
                      </a:r>
                      <a:r>
                        <a:rPr lang="en-US" sz="1400" b="1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m)[m]</a:t>
                      </a:r>
                      <a:endParaRPr lang="en-US" altLang="zh-CN" sz="1400" b="1" i="0" u="none" strike="noStrike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600" marR="36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m</a:t>
                      </a:r>
                    </a:p>
                  </a:txBody>
                  <a:tcPr marL="3600" marR="3600" marT="0" marB="0" anchor="ctr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600" marR="36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600" marR="3600" marT="0" marB="0" anchor="ctr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600" marR="36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600" marR="3600" marT="0" marB="0" anchor="ctr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7180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舌音</a:t>
                      </a:r>
                    </a:p>
                  </a:txBody>
                  <a:tcPr marL="3600" marR="36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端</a:t>
                      </a:r>
                      <a:r>
                        <a:rPr lang="en-US" altLang="zh-CN" sz="14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(d</a:t>
                      </a:r>
                      <a:r>
                        <a:rPr lang="en-US" sz="1400" b="1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)[t]</a:t>
                      </a:r>
                    </a:p>
                  </a:txBody>
                  <a:tcPr marL="3600" marR="36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d</a:t>
                      </a:r>
                    </a:p>
                  </a:txBody>
                  <a:tcPr marL="3600" marR="3600" marT="0" marB="0" anchor="ctr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透</a:t>
                      </a:r>
                      <a:r>
                        <a:rPr lang="en-US" altLang="zh-CN" sz="14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</a:t>
                      </a:r>
                      <a:r>
                        <a:rPr lang="en-US" sz="14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t</a:t>
                      </a:r>
                      <a:r>
                        <a:rPr lang="en-US" altLang="zh-CN" sz="1400" b="1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)[t’]</a:t>
                      </a:r>
                      <a:endParaRPr lang="en-US" sz="1400" b="1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600" marR="36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t</a:t>
                      </a:r>
                    </a:p>
                  </a:txBody>
                  <a:tcPr marL="3600" marR="3600" marT="0" marB="0" anchor="ctr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定</a:t>
                      </a:r>
                      <a:r>
                        <a:rPr lang="en-US" altLang="zh-CN" sz="14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</a:t>
                      </a:r>
                      <a:r>
                        <a:rPr lang="zh-CN" altLang="en-US" sz="14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浊</a:t>
                      </a:r>
                      <a:r>
                        <a:rPr lang="en-US" sz="1400" b="1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d)[d]</a:t>
                      </a:r>
                    </a:p>
                  </a:txBody>
                  <a:tcPr marL="3600" marR="36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dh</a:t>
                      </a:r>
                      <a:endParaRPr lang="en-US" sz="14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600" marR="3600" marT="0" marB="0" anchor="ctr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泥</a:t>
                      </a:r>
                      <a:r>
                        <a:rPr lang="en-US" altLang="zh-CN" sz="14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</a:t>
                      </a:r>
                      <a:r>
                        <a:rPr lang="en-US" sz="14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n</a:t>
                      </a:r>
                      <a:r>
                        <a:rPr lang="en-US" sz="1400" b="1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)[n]</a:t>
                      </a:r>
                    </a:p>
                  </a:txBody>
                  <a:tcPr marL="3600" marR="36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n</a:t>
                      </a:r>
                    </a:p>
                  </a:txBody>
                  <a:tcPr marL="3600" marR="3600" marT="0" marB="0" anchor="ctr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600" marR="36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600" marR="3600" marT="0" marB="0" anchor="ctr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600" marR="36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600" marR="3600" marT="0" marB="0" anchor="ctr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7180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600" marR="36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知</a:t>
                      </a:r>
                      <a:r>
                        <a:rPr lang="en-US" altLang="zh-CN" sz="14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</a:t>
                      </a:r>
                      <a:r>
                        <a:rPr lang="zh-CN" altLang="en-US" sz="14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卷</a:t>
                      </a:r>
                      <a:r>
                        <a:rPr lang="zh-CN" altLang="en-US" sz="1400" b="1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舌</a:t>
                      </a:r>
                      <a:r>
                        <a:rPr lang="en-US" altLang="zh-CN" sz="1400" b="1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d</a:t>
                      </a:r>
                      <a:r>
                        <a:rPr lang="en-US" sz="1400" b="1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)[</a:t>
                      </a:r>
                      <a:r>
                        <a:rPr lang="en-US" altLang="zh-CN" sz="1400" b="1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ʈ</a:t>
                      </a:r>
                      <a:r>
                        <a:rPr lang="en-US" sz="1400" b="1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]</a:t>
                      </a:r>
                    </a:p>
                  </a:txBody>
                  <a:tcPr marL="3600" marR="36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 kern="1200" dirty="0" err="1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dr</a:t>
                      </a:r>
                      <a:endParaRPr lang="en-US" sz="1400" b="1" i="0" u="none" strike="noStrike" kern="1200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600" marR="3600" marT="0" marB="0" anchor="ctr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kern="1200">
                          <a:solidFill>
                            <a:schemeClr val="tx1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彻</a:t>
                      </a:r>
                      <a:r>
                        <a:rPr lang="en-US" altLang="zh-CN" sz="14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</a:t>
                      </a:r>
                      <a:r>
                        <a:rPr lang="zh-CN" altLang="en-US" sz="14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卷</a:t>
                      </a:r>
                      <a:r>
                        <a:rPr lang="zh-CN" altLang="en-US" sz="1400" b="1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舌</a:t>
                      </a:r>
                      <a:r>
                        <a:rPr lang="en-US" altLang="zh-CN" sz="1400" b="1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t</a:t>
                      </a:r>
                      <a:r>
                        <a:rPr lang="en-US" sz="1400" b="1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)</a:t>
                      </a:r>
                      <a:r>
                        <a:rPr lang="en-US" altLang="zh-CN" sz="1400" b="1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[ʈ’]</a:t>
                      </a:r>
                      <a:endParaRPr lang="en-US" sz="1400" b="1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600" marR="36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tr</a:t>
                      </a:r>
                      <a:endParaRPr lang="en-US" sz="1400" b="1" i="0" u="none" strike="noStrike" kern="1200" baseline="30000" dirty="0">
                        <a:solidFill>
                          <a:srgbClr val="7030A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600" marR="3600" marT="0" marB="0" anchor="ctr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澄</a:t>
                      </a:r>
                      <a:r>
                        <a:rPr lang="en-US" altLang="zh-CN" sz="14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</a:t>
                      </a:r>
                      <a:r>
                        <a:rPr lang="zh-CN" altLang="en-US" sz="14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卷</a:t>
                      </a:r>
                      <a:r>
                        <a:rPr lang="zh-CN" altLang="en-US" sz="1400" b="1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舌浊</a:t>
                      </a:r>
                      <a:r>
                        <a:rPr lang="en-US" altLang="zh-CN" sz="1400" b="1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d</a:t>
                      </a:r>
                      <a:r>
                        <a:rPr lang="en-US" sz="1400" b="1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)</a:t>
                      </a:r>
                      <a:r>
                        <a:rPr lang="en-US" altLang="zh-CN" sz="1400" b="1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[ɖ]</a:t>
                      </a:r>
                      <a:endParaRPr lang="en-US" sz="1400" b="1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600" marR="36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 kern="12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dl</a:t>
                      </a:r>
                      <a:endParaRPr lang="en-US" sz="1400" b="1" i="0" u="none" strike="noStrike" kern="1200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600" marR="3600" marT="0" marB="0" anchor="ctr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娘</a:t>
                      </a:r>
                      <a:r>
                        <a:rPr lang="en-US" altLang="zh-CN" sz="14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</a:t>
                      </a:r>
                      <a:r>
                        <a:rPr lang="zh-CN" altLang="en-US" sz="14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卷</a:t>
                      </a:r>
                      <a:r>
                        <a:rPr lang="zh-CN" altLang="en-US" sz="1400" b="1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舌</a:t>
                      </a:r>
                      <a:r>
                        <a:rPr lang="en-US" altLang="zh-CN" sz="1400" b="1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n</a:t>
                      </a:r>
                      <a:r>
                        <a:rPr lang="en-US" sz="1400" b="1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)[</a:t>
                      </a:r>
                      <a:r>
                        <a:rPr lang="en-US" altLang="zh-CN" sz="1400" b="1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ɳ</a:t>
                      </a:r>
                      <a:r>
                        <a:rPr lang="en-US" sz="1400" b="1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]</a:t>
                      </a:r>
                    </a:p>
                  </a:txBody>
                  <a:tcPr marL="3600" marR="36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nr</a:t>
                      </a:r>
                      <a:endParaRPr lang="en-US" sz="1400" b="1" i="0" u="none" strike="noStrike" kern="1200" baseline="30000" dirty="0">
                        <a:solidFill>
                          <a:srgbClr val="7030A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600" marR="3600" marT="0" marB="0" anchor="ctr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600" marR="36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600" marR="3600" marT="0" marB="0" anchor="ctr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600" marR="36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600" marR="3600" marT="0" marB="0" anchor="ctr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84367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齿音</a:t>
                      </a:r>
                      <a:r>
                        <a:rPr lang="zh-CN" altLang="en-US" sz="14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600" marR="36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1" i="0" u="none" strike="noStrike" kern="120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精</a:t>
                      </a:r>
                      <a:r>
                        <a:rPr lang="en-US" altLang="zh-CN" sz="14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</a:t>
                      </a:r>
                      <a:r>
                        <a:rPr lang="en-US" sz="14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z</a:t>
                      </a:r>
                      <a:r>
                        <a:rPr lang="en-US" sz="1400" b="1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)[</a:t>
                      </a:r>
                      <a:r>
                        <a:rPr lang="en-US" sz="1400" b="1" i="0" u="none" strike="noStrike" dirty="0" err="1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ts</a:t>
                      </a:r>
                      <a:r>
                        <a:rPr lang="en-US" sz="1400" b="1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]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600" marR="3600" marT="7144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z</a:t>
                      </a:r>
                    </a:p>
                  </a:txBody>
                  <a:tcPr marL="3600" marR="3600" marT="7144" marB="0" anchor="ctr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清</a:t>
                      </a:r>
                      <a:r>
                        <a:rPr lang="en-US" altLang="zh-CN" sz="14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</a:t>
                      </a:r>
                      <a:r>
                        <a:rPr lang="en-US" sz="14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c</a:t>
                      </a:r>
                      <a:r>
                        <a:rPr lang="en-US" sz="1400" b="1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)[</a:t>
                      </a:r>
                      <a:r>
                        <a:rPr lang="en-US" sz="1400" b="1" i="0" u="none" strike="noStrike" dirty="0" err="1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ts’</a:t>
                      </a:r>
                      <a:r>
                        <a:rPr lang="en-US" sz="1400" b="1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]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600" marR="3600" marT="7144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c</a:t>
                      </a:r>
                    </a:p>
                  </a:txBody>
                  <a:tcPr marL="3600" marR="3600" marT="7144" marB="0" anchor="ctr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从</a:t>
                      </a:r>
                      <a:r>
                        <a:rPr lang="en-US" altLang="zh-CN" sz="14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</a:t>
                      </a:r>
                      <a:r>
                        <a:rPr lang="zh-CN" altLang="en-US" sz="14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浊</a:t>
                      </a:r>
                      <a:r>
                        <a:rPr lang="en-US" sz="1400" b="1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z)[</a:t>
                      </a:r>
                      <a:r>
                        <a:rPr lang="en-US" sz="1400" b="1" i="0" u="none" strike="noStrike" dirty="0" err="1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dz</a:t>
                      </a:r>
                      <a:r>
                        <a:rPr lang="en-US" sz="1400" b="1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]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600" marR="3600" marT="7144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err="1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zh</a:t>
                      </a:r>
                      <a:endParaRPr lang="en-US" sz="14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600" marR="3600" marT="7144" marB="0" anchor="ctr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600" marR="3600" marT="7144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600" marR="3600" marT="7144" marB="0" anchor="ctr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心</a:t>
                      </a:r>
                      <a:r>
                        <a:rPr lang="en-US" altLang="zh-CN" sz="14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</a:t>
                      </a:r>
                      <a:r>
                        <a:rPr lang="en-US" sz="14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s</a:t>
                      </a:r>
                      <a:r>
                        <a:rPr lang="en-US" sz="1400" b="1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)[s]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600" marR="3600" marT="7144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s</a:t>
                      </a:r>
                    </a:p>
                  </a:txBody>
                  <a:tcPr marL="3600" marR="3600" marT="7144" marB="0" anchor="ctr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邪</a:t>
                      </a:r>
                      <a:r>
                        <a:rPr lang="en-US" altLang="zh-CN" sz="14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</a:t>
                      </a:r>
                      <a:r>
                        <a:rPr lang="en-US" sz="14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z</a:t>
                      </a:r>
                      <a:r>
                        <a:rPr lang="en-US" sz="1400" b="1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)[z]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600" marR="3600" marT="7144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400" b="1" i="0" u="none" strike="noStrike" dirty="0" err="1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s</a:t>
                      </a:r>
                      <a:r>
                        <a:rPr lang="en-US" sz="1400" b="1" i="0" u="none" strike="noStrike" dirty="0" err="1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h</a:t>
                      </a:r>
                      <a:endParaRPr lang="en-US" sz="14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600" marR="3600" marT="7144" marB="0" anchor="ctr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79475">
                <a:tc>
                  <a:txBody>
                    <a:bodyPr/>
                    <a:lstStyle/>
                    <a:p>
                      <a:pPr algn="ctr" fontAlgn="ctr"/>
                      <a:endParaRPr lang="zh-CN" altLang="en-US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600" marR="36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庄</a:t>
                      </a:r>
                      <a:r>
                        <a:rPr lang="en-US" altLang="zh-CN" sz="14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</a:t>
                      </a:r>
                      <a:r>
                        <a:rPr lang="en-US" sz="14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zh</a:t>
                      </a:r>
                      <a:r>
                        <a:rPr lang="en-US" sz="1400" b="1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)[</a:t>
                      </a:r>
                      <a:r>
                        <a:rPr lang="en-US" sz="1400" b="1" i="0" u="none" strike="noStrike" dirty="0" err="1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t</a:t>
                      </a:r>
                      <a:r>
                        <a:rPr lang="en-US" altLang="zh-CN" sz="1400" b="1" i="0" u="none" strike="noStrike" dirty="0" err="1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ʂ</a:t>
                      </a:r>
                      <a:r>
                        <a:rPr lang="en-US" sz="1400" b="1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]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600" marR="3600" marT="7144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err="1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zr</a:t>
                      </a:r>
                      <a:endParaRPr lang="en-US" sz="14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600" marR="3600" marT="7144" marB="0" anchor="ctr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初</a:t>
                      </a:r>
                      <a:r>
                        <a:rPr lang="en-US" altLang="zh-CN" sz="14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</a:t>
                      </a:r>
                      <a:r>
                        <a:rPr lang="en-US" sz="14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ch</a:t>
                      </a:r>
                      <a:r>
                        <a:rPr lang="en-US" sz="1400" b="1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)[</a:t>
                      </a:r>
                      <a:r>
                        <a:rPr lang="en-US" sz="1400" b="1" i="0" u="none" strike="noStrike" dirty="0" err="1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t</a:t>
                      </a:r>
                      <a:r>
                        <a:rPr lang="en-US" altLang="zh-CN" sz="1400" b="1" i="0" u="none" strike="noStrike" dirty="0" err="1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ʂ</a:t>
                      </a:r>
                      <a:r>
                        <a:rPr lang="en-US" altLang="zh-CN" sz="1400" b="1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’]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600" marR="3600" marT="7144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err="1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cr</a:t>
                      </a:r>
                      <a:endParaRPr lang="en-US" sz="14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600" marR="3600" marT="7144" marB="0" anchor="ctr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崇</a:t>
                      </a:r>
                      <a:r>
                        <a:rPr lang="en-US" altLang="zh-CN" sz="14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</a:t>
                      </a:r>
                      <a:r>
                        <a:rPr lang="zh-CN" altLang="en-US" sz="14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浊</a:t>
                      </a:r>
                      <a:r>
                        <a:rPr lang="en-US" sz="1400" b="1" i="0" u="none" strike="noStrike" dirty="0" err="1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zh</a:t>
                      </a:r>
                      <a:r>
                        <a:rPr lang="en-US" sz="1400" b="1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)[</a:t>
                      </a:r>
                      <a:r>
                        <a:rPr lang="en-US" sz="1400" b="1" i="0" u="none" strike="noStrike" dirty="0" err="1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d</a:t>
                      </a:r>
                      <a:r>
                        <a:rPr lang="en-US" altLang="zh-CN" sz="1400" b="1" i="0" u="none" strike="noStrike" dirty="0" err="1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ʐ</a:t>
                      </a:r>
                      <a:r>
                        <a:rPr lang="en-US" sz="1400" b="1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]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600" marR="3600" marT="7144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400" b="1" i="0" u="none" strike="noStrike" dirty="0" err="1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zl</a:t>
                      </a:r>
                      <a:endParaRPr lang="en-US" sz="14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600" marR="3600" marT="7144" marB="0" anchor="ctr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600" marR="3600" marT="7144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600" marR="3600" marT="7144" marB="0" anchor="ctr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生</a:t>
                      </a:r>
                      <a:r>
                        <a:rPr lang="en-US" altLang="zh-CN" sz="14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</a:t>
                      </a:r>
                      <a:r>
                        <a:rPr lang="en-US" sz="14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sh</a:t>
                      </a:r>
                      <a:r>
                        <a:rPr lang="en-US" sz="1400" b="1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)[</a:t>
                      </a:r>
                      <a:r>
                        <a:rPr lang="en-US" altLang="zh-CN" sz="1400" b="1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ʂ</a:t>
                      </a:r>
                      <a:r>
                        <a:rPr lang="en-US" sz="1400" b="1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]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600" marR="3600" marT="7144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err="1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s</a:t>
                      </a:r>
                      <a:r>
                        <a:rPr lang="en-US" altLang="zh-CN" sz="1400" b="1" i="0" u="none" strike="noStrike" dirty="0" err="1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r</a:t>
                      </a:r>
                      <a:endParaRPr lang="en-US" sz="14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600" marR="3600" marT="7144" marB="0" anchor="ctr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俟</a:t>
                      </a:r>
                      <a:r>
                        <a:rPr lang="en-US" altLang="zh-CN" sz="14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</a:t>
                      </a:r>
                      <a:r>
                        <a:rPr lang="zh-CN" altLang="en-US" sz="14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浊</a:t>
                      </a:r>
                      <a:r>
                        <a:rPr lang="en-US" sz="1400" b="1" i="0" u="none" strike="noStrike" dirty="0" err="1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sh</a:t>
                      </a:r>
                      <a:r>
                        <a:rPr lang="en-US" sz="1400" b="1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) [</a:t>
                      </a:r>
                      <a:r>
                        <a:rPr lang="en-US" sz="1400" b="1" i="0" u="none" strike="noStrike" dirty="0" err="1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d</a:t>
                      </a:r>
                      <a:r>
                        <a:rPr lang="en-US" altLang="zh-CN" sz="1400" b="1" i="0" u="none" strike="noStrike" dirty="0" err="1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ʐ</a:t>
                      </a:r>
                      <a:r>
                        <a:rPr lang="en-US" sz="1400" b="1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]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600" marR="3600" marT="7144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err="1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sl</a:t>
                      </a:r>
                      <a:endParaRPr lang="en-US" sz="14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600" marR="3600" marT="7144" marB="0" anchor="ctr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7947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600" marR="36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章</a:t>
                      </a:r>
                      <a:r>
                        <a:rPr lang="en-US" altLang="zh-CN" sz="14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</a:t>
                      </a:r>
                      <a:r>
                        <a:rPr lang="en-US" sz="14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j</a:t>
                      </a:r>
                      <a:r>
                        <a:rPr lang="en-US" sz="1400" b="1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)[</a:t>
                      </a:r>
                      <a:r>
                        <a:rPr lang="en-US" sz="1400" b="1" i="0" u="none" strike="noStrike" dirty="0" err="1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t</a:t>
                      </a:r>
                      <a:r>
                        <a:rPr lang="en-US" altLang="zh-CN" sz="1400" b="1" i="0" u="none" strike="noStrike" dirty="0" err="1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ɕ</a:t>
                      </a:r>
                      <a:r>
                        <a:rPr lang="en-US" sz="1400" b="1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]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600" marR="3600" marT="7144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j</a:t>
                      </a:r>
                    </a:p>
                  </a:txBody>
                  <a:tcPr marL="3600" marR="3600" marT="7144" marB="0" anchor="ctr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昌</a:t>
                      </a:r>
                      <a:r>
                        <a:rPr lang="en-US" altLang="zh-CN" sz="14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</a:t>
                      </a:r>
                      <a:r>
                        <a:rPr lang="en-US" sz="14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q</a:t>
                      </a:r>
                      <a:r>
                        <a:rPr lang="en-US" sz="1400" b="1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)[</a:t>
                      </a:r>
                      <a:r>
                        <a:rPr lang="en-US" sz="1400" b="1" i="0" u="none" strike="noStrike" dirty="0" err="1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t</a:t>
                      </a:r>
                      <a:r>
                        <a:rPr lang="en-US" altLang="zh-CN" sz="1400" b="1" i="0" u="none" strike="noStrike" dirty="0" err="1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ɕ</a:t>
                      </a:r>
                      <a:r>
                        <a:rPr lang="en-US" altLang="zh-CN" sz="1400" b="1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’</a:t>
                      </a:r>
                      <a:r>
                        <a:rPr lang="en-US" sz="1400" b="1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]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600" marR="3600" marT="7144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q</a:t>
                      </a:r>
                    </a:p>
                  </a:txBody>
                  <a:tcPr marL="3600" marR="3600" marT="7144" marB="0" anchor="ctr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常</a:t>
                      </a:r>
                      <a:r>
                        <a:rPr lang="en-US" altLang="zh-CN" sz="14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</a:t>
                      </a:r>
                      <a:r>
                        <a:rPr lang="zh-CN" altLang="en-US" sz="14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浊</a:t>
                      </a:r>
                      <a:r>
                        <a:rPr lang="en-US" sz="1400" b="1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j)[</a:t>
                      </a:r>
                      <a:r>
                        <a:rPr lang="en-US" sz="1400" b="1" i="0" u="none" strike="noStrike" dirty="0" err="1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d</a:t>
                      </a:r>
                      <a:r>
                        <a:rPr lang="en-US" altLang="zh-CN" sz="1400" b="1" i="0" u="none" strike="noStrike" dirty="0" err="1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ʑ</a:t>
                      </a:r>
                      <a:r>
                        <a:rPr lang="en-US" sz="1400" b="1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]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600" marR="3600" marT="7144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err="1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jh</a:t>
                      </a:r>
                      <a:endParaRPr lang="en-US" sz="14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600" marR="3600" marT="7144" marB="0" anchor="ctr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日</a:t>
                      </a:r>
                      <a:r>
                        <a:rPr lang="en-US" altLang="zh-CN" sz="14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</a:t>
                      </a:r>
                      <a:r>
                        <a:rPr lang="en-US" sz="14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j</a:t>
                      </a:r>
                      <a:r>
                        <a:rPr lang="zh-CN" altLang="en-US" sz="1400" b="1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的口型发</a:t>
                      </a:r>
                      <a:r>
                        <a:rPr lang="en-US" sz="1400" b="1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n)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600" marR="3600" marT="7144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err="1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ny</a:t>
                      </a:r>
                      <a:endParaRPr lang="en-US" sz="14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600" marR="3600" marT="7144" marB="0" anchor="ctr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书</a:t>
                      </a:r>
                      <a:r>
                        <a:rPr lang="en-US" altLang="zh-CN" sz="14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</a:t>
                      </a:r>
                      <a:r>
                        <a:rPr lang="en-US" sz="14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x</a:t>
                      </a:r>
                      <a:r>
                        <a:rPr lang="en-US" sz="1400" b="1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)[</a:t>
                      </a:r>
                      <a:r>
                        <a:rPr lang="en-US" altLang="zh-CN" sz="1400" b="1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ɕ</a:t>
                      </a:r>
                      <a:r>
                        <a:rPr lang="en-US" sz="1400" b="1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]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600" marR="3600" marT="7144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4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x</a:t>
                      </a:r>
                      <a:endParaRPr lang="en-US" sz="14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600" marR="3600" marT="7144" marB="0" anchor="ctr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船</a:t>
                      </a:r>
                      <a:r>
                        <a:rPr lang="en-US" altLang="zh-CN" sz="14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</a:t>
                      </a:r>
                      <a:r>
                        <a:rPr lang="zh-CN" altLang="en-US" sz="14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浊</a:t>
                      </a:r>
                      <a:r>
                        <a:rPr lang="en-US" sz="1400" b="1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x)[</a:t>
                      </a:r>
                      <a:r>
                        <a:rPr lang="en-US" altLang="zh-CN" sz="1400" b="1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ʑ]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600" marR="3600" marT="7144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err="1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xh</a:t>
                      </a:r>
                      <a:endParaRPr lang="en-US" sz="14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600" marR="3600" marT="7144" marB="0" anchor="ctr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4361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牙音</a:t>
                      </a:r>
                    </a:p>
                  </a:txBody>
                  <a:tcPr marL="3600" marR="36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见</a:t>
                      </a:r>
                      <a:r>
                        <a:rPr lang="en-US" altLang="zh-CN" sz="14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(g</a:t>
                      </a:r>
                      <a:r>
                        <a:rPr lang="en-US" sz="1400" b="1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)[k]</a:t>
                      </a:r>
                    </a:p>
                  </a:txBody>
                  <a:tcPr marL="3600" marR="36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g</a:t>
                      </a:r>
                    </a:p>
                  </a:txBody>
                  <a:tcPr marL="3600" marR="3600" marT="0" marB="0" anchor="ctr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谿</a:t>
                      </a:r>
                      <a:r>
                        <a:rPr lang="en-US" altLang="zh-CN" sz="14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</a:t>
                      </a:r>
                      <a:r>
                        <a:rPr lang="en-US" sz="14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k</a:t>
                      </a:r>
                      <a:r>
                        <a:rPr lang="en-US" sz="1400" b="1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)[k’]</a:t>
                      </a:r>
                    </a:p>
                  </a:txBody>
                  <a:tcPr marL="3600" marR="36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k</a:t>
                      </a:r>
                    </a:p>
                  </a:txBody>
                  <a:tcPr marL="3600" marR="3600" marT="0" marB="0" anchor="ctr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群</a:t>
                      </a:r>
                      <a:r>
                        <a:rPr lang="en-US" altLang="zh-CN" sz="14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</a:t>
                      </a:r>
                      <a:r>
                        <a:rPr lang="zh-CN" altLang="en-US" sz="14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浊</a:t>
                      </a:r>
                      <a:r>
                        <a:rPr lang="en-US" sz="1400" b="1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g)[g]</a:t>
                      </a:r>
                    </a:p>
                  </a:txBody>
                  <a:tcPr marL="3600" marR="36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err="1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gh</a:t>
                      </a:r>
                      <a:endParaRPr lang="en-US" sz="14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600" marR="3600" marT="0" marB="0" anchor="ctr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疑</a:t>
                      </a:r>
                      <a:endParaRPr lang="en-US" altLang="zh-CN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  <a:p>
                      <a:pPr algn="ctr" fontAlgn="ctr"/>
                      <a:r>
                        <a:rPr lang="en-US" altLang="zh-CN" sz="14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</a:t>
                      </a:r>
                      <a:r>
                        <a:rPr lang="zh-CN" altLang="en-US" sz="14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以</a:t>
                      </a:r>
                      <a:r>
                        <a:rPr lang="en-US" altLang="zh-CN" sz="1400" b="1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g</a:t>
                      </a:r>
                      <a:r>
                        <a:rPr lang="zh-CN" altLang="en-US" sz="1400" b="1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口型发</a:t>
                      </a:r>
                      <a:r>
                        <a:rPr lang="en-US" altLang="zh-CN" sz="1400" b="1" i="0" u="none" strike="noStrike" kern="1200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n</a:t>
                      </a:r>
                      <a:r>
                        <a:rPr lang="en-US" altLang="en-US" sz="1400" b="1" i="0" u="none" strike="noStrike" kern="1200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)[</a:t>
                      </a:r>
                      <a:r>
                        <a:rPr lang="en-US" altLang="zh-CN" sz="1400" b="1" i="0" u="none" strike="noStrike" kern="1200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ŋ</a:t>
                      </a:r>
                      <a:r>
                        <a:rPr lang="en-US" altLang="en-US" sz="1400" b="1" i="0" u="none" strike="noStrike" kern="1200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]</a:t>
                      </a:r>
                    </a:p>
                  </a:txBody>
                  <a:tcPr marL="3600" marR="36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 dirty="0" err="1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ng</a:t>
                      </a:r>
                      <a:endParaRPr lang="en-US" sz="14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600" marR="3600" marT="0" marB="0" anchor="ctr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600" marR="36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600" marR="3600" marT="0" marB="0" anchor="ctr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600" marR="36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600" marR="3600" marT="0" marB="0" anchor="ctr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7180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喉音</a:t>
                      </a:r>
                    </a:p>
                  </a:txBody>
                  <a:tcPr marL="3600" marR="36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影</a:t>
                      </a:r>
                      <a:r>
                        <a:rPr lang="en-US" altLang="zh-CN" sz="14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</a:t>
                      </a:r>
                      <a:r>
                        <a:rPr lang="zh-CN" altLang="en-US" sz="14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喉咙</a:t>
                      </a:r>
                      <a:r>
                        <a:rPr lang="zh-CN" altLang="en-US" sz="1400" b="1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关闭一下</a:t>
                      </a:r>
                      <a:r>
                        <a:rPr lang="en-US" sz="1400" b="1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ʔ)</a:t>
                      </a:r>
                      <a:endParaRPr lang="zh-CN" altLang="en-US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600" marR="36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不写</a:t>
                      </a:r>
                      <a:endParaRPr lang="en-US" altLang="zh-CN" sz="14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600" marR="3600" marT="0" marB="0" anchor="ctr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600" marR="36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600" marR="3600" marT="0" marB="0" anchor="ctr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600" marR="36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600" marR="3600" marT="0" marB="0" anchor="ctr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云</a:t>
                      </a:r>
                      <a:r>
                        <a:rPr lang="en-US" altLang="zh-CN" sz="14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</a:t>
                      </a:r>
                      <a:r>
                        <a:rPr lang="zh-CN" altLang="en-US" sz="14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浊</a:t>
                      </a:r>
                      <a:r>
                        <a:rPr lang="en-US" altLang="zh-CN" sz="1400" b="1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h</a:t>
                      </a:r>
                      <a:r>
                        <a:rPr lang="en-US" sz="1400" b="1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3600" marR="36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hh</a:t>
                      </a:r>
                      <a:endParaRPr lang="en-US" sz="1400" b="1" i="0" u="none" strike="noStrike" kern="1200" baseline="30000" dirty="0">
                        <a:solidFill>
                          <a:srgbClr val="7030A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600" marR="3600" marT="0" marB="0" anchor="ctr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晓</a:t>
                      </a:r>
                      <a:r>
                        <a:rPr lang="en-US" altLang="zh-CN" sz="14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</a:t>
                      </a:r>
                      <a:r>
                        <a:rPr lang="en-US" sz="14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h</a:t>
                      </a:r>
                      <a:r>
                        <a:rPr lang="en-US" sz="1400" b="1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3600" marR="36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h</a:t>
                      </a:r>
                    </a:p>
                  </a:txBody>
                  <a:tcPr marL="3600" marR="3600" marT="0" marB="0" anchor="ctr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匣</a:t>
                      </a:r>
                      <a:r>
                        <a:rPr lang="en-US" altLang="zh-CN" sz="14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</a:t>
                      </a:r>
                      <a:r>
                        <a:rPr lang="zh-CN" altLang="en-US" sz="14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浊</a:t>
                      </a:r>
                      <a:r>
                        <a:rPr lang="en-US" altLang="zh-CN" sz="1400" b="1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h</a:t>
                      </a:r>
                      <a:r>
                        <a:rPr lang="en-US" sz="1400" b="1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3600" marR="36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hh</a:t>
                      </a:r>
                      <a:endParaRPr lang="en-US" sz="14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600" marR="3600" marT="0" marB="0" anchor="ctr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7180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600" marR="36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zh-CN" altLang="en-US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600" marR="36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600" marR="3600" marT="0" marB="0" anchor="ctr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600" marR="36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600" marR="3600" marT="0" marB="0" anchor="ctr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600" marR="36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600" marR="3600" marT="0" marB="0" anchor="ctr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以</a:t>
                      </a:r>
                      <a:r>
                        <a:rPr lang="en-US" altLang="zh-CN" sz="14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(y</a:t>
                      </a:r>
                      <a:r>
                        <a:rPr lang="en-US" sz="1400" b="1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3600" marR="36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y</a:t>
                      </a:r>
                    </a:p>
                  </a:txBody>
                  <a:tcPr marL="3600" marR="3600" marT="0" marB="0" anchor="ctr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600" marR="36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600" marR="3600" marT="0" marB="0" anchor="ctr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600" marR="36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600" marR="3600" marT="0" marB="0" anchor="ctr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7180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半舌音</a:t>
                      </a:r>
                    </a:p>
                  </a:txBody>
                  <a:tcPr marL="3600" marR="36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600" marR="36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600" marR="3600" marT="0" marB="0" anchor="ctr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600" marR="36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600" marR="3600" marT="0" marB="0" anchor="ctr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600" marR="36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600" marR="3600" marT="0" marB="0" anchor="ctr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来</a:t>
                      </a:r>
                      <a:r>
                        <a:rPr lang="en-US" altLang="zh-CN" sz="14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</a:t>
                      </a:r>
                      <a:r>
                        <a:rPr lang="en-US" sz="14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l</a:t>
                      </a:r>
                      <a:r>
                        <a:rPr lang="en-US" sz="1400" b="1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)</a:t>
                      </a:r>
                      <a:endParaRPr lang="en-US" altLang="zh-CN" sz="1400" b="1" i="0" u="none" strike="noStrike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600" marR="36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l</a:t>
                      </a:r>
                    </a:p>
                  </a:txBody>
                  <a:tcPr marL="3600" marR="3600" marT="0" marB="0" anchor="ctr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600" marR="36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600" marR="3600" marT="0" marB="0" anchor="ctr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600" marR="36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600" marR="3600" marT="0" marB="0" anchor="ctr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13" name="标题 1"/>
          <p:cNvSpPr txBox="1">
            <a:spLocks/>
          </p:cNvSpPr>
          <p:nvPr/>
        </p:nvSpPr>
        <p:spPr>
          <a:xfrm>
            <a:off x="571472" y="4506401"/>
            <a:ext cx="8215338" cy="36350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fontAlgn="ctr">
              <a:spcBef>
                <a:spcPct val="0"/>
              </a:spcBef>
            </a:pPr>
            <a:r>
              <a:rPr lang="zh-CN" altLang="en-US" sz="1400" b="1" dirty="0">
                <a:solidFill>
                  <a:srgbClr val="00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注</a:t>
            </a:r>
            <a:r>
              <a:rPr lang="en-US" altLang="zh-CN" sz="1400" b="1" dirty="0">
                <a:solidFill>
                  <a:srgbClr val="00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1</a:t>
            </a:r>
            <a:r>
              <a:rPr lang="zh-CN" altLang="en-US" sz="1400" b="1" dirty="0">
                <a:solidFill>
                  <a:srgbClr val="00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：基本都像汉拼拼音，加</a:t>
            </a:r>
            <a:r>
              <a:rPr lang="en-US" altLang="zh-CN" b="1" dirty="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h</a:t>
            </a:r>
            <a:r>
              <a:rPr lang="zh-CN" altLang="en-US" sz="1400" b="1" dirty="0">
                <a:solidFill>
                  <a:srgbClr val="00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变浊音，加</a:t>
            </a:r>
            <a:r>
              <a:rPr lang="en-US" altLang="zh-CN" b="1" dirty="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r</a:t>
            </a:r>
            <a:r>
              <a:rPr lang="zh-CN" altLang="en-US" sz="1400" b="1" dirty="0">
                <a:solidFill>
                  <a:srgbClr val="00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变卷舌，加</a:t>
            </a:r>
            <a:r>
              <a:rPr lang="en-US" altLang="zh-CN" b="1" dirty="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l</a:t>
            </a:r>
            <a:r>
              <a:rPr lang="zh-CN" altLang="en-US" sz="1400" b="1" dirty="0">
                <a:solidFill>
                  <a:srgbClr val="00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变卷舌浊音。</a:t>
            </a:r>
            <a:endParaRPr lang="en-US" altLang="zh-CN" sz="1400" b="1" dirty="0">
              <a:solidFill>
                <a:srgbClr val="000000"/>
              </a:solidFill>
              <a:latin typeface="Times New Roman" pitchFamily="18" charset="0"/>
              <a:ea typeface="微软雅黑" pitchFamily="34" charset="-122"/>
              <a:cs typeface="Times New Roman" pitchFamily="18" charset="0"/>
            </a:endParaRPr>
          </a:p>
          <a:p>
            <a:pPr lvl="0" fontAlgn="ctr">
              <a:spcBef>
                <a:spcPct val="0"/>
              </a:spcBef>
            </a:pPr>
            <a:r>
              <a:rPr lang="zh-CN" altLang="en-US" sz="1400" b="1" dirty="0">
                <a:solidFill>
                  <a:srgbClr val="00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注</a:t>
            </a:r>
            <a:r>
              <a:rPr lang="en-US" altLang="zh-CN" sz="1400" b="1" dirty="0">
                <a:solidFill>
                  <a:srgbClr val="00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2</a:t>
            </a:r>
            <a:r>
              <a:rPr lang="zh-CN" altLang="en-US" sz="1400" b="1">
                <a:solidFill>
                  <a:srgbClr val="00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： </a:t>
            </a:r>
            <a:r>
              <a:rPr lang="en-US" altLang="zh-CN" sz="1400" b="1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hh</a:t>
            </a:r>
            <a:r>
              <a:rPr lang="zh-CN" altLang="en-US" sz="1400" b="1">
                <a:solidFill>
                  <a:srgbClr val="00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是</a:t>
            </a:r>
            <a:r>
              <a:rPr lang="en-US" altLang="zh-CN" sz="1400" b="1" dirty="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h</a:t>
            </a:r>
            <a:r>
              <a:rPr lang="zh-CN" altLang="en-US" sz="1400" b="1" dirty="0">
                <a:solidFill>
                  <a:srgbClr val="00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的浊音，云声母、匣</a:t>
            </a:r>
            <a:r>
              <a:rPr lang="zh-CN" altLang="en-US" sz="1400" b="1">
                <a:solidFill>
                  <a:srgbClr val="00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声母都是</a:t>
            </a:r>
            <a:r>
              <a:rPr lang="en-US" altLang="zh-CN" sz="1400" b="1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hh</a:t>
            </a:r>
            <a:r>
              <a:rPr lang="zh-CN" altLang="en-US" sz="1400" b="1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，</a:t>
            </a:r>
            <a:r>
              <a:rPr lang="zh-CN" altLang="en-US" sz="1400" b="1" dirty="0">
                <a:solidFill>
                  <a:srgbClr val="00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云声母只连</a:t>
            </a:r>
            <a:r>
              <a:rPr lang="en-US" altLang="zh-CN" sz="1400" b="1" dirty="0" err="1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i</a:t>
            </a:r>
            <a:r>
              <a:rPr lang="zh-CN" altLang="en-US" sz="1400" b="1" dirty="0">
                <a:solidFill>
                  <a:srgbClr val="00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或</a:t>
            </a:r>
            <a:r>
              <a:rPr lang="en-US" altLang="zh-CN" sz="1400" b="1" dirty="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v</a:t>
            </a:r>
            <a:r>
              <a:rPr lang="zh-CN" altLang="en-US" sz="1400" b="1" dirty="0">
                <a:solidFill>
                  <a:srgbClr val="00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开头的韵母，匣声母连其他韵母。</a:t>
            </a:r>
            <a:endParaRPr lang="en-US" altLang="zh-CN" sz="1400" b="1" dirty="0">
              <a:solidFill>
                <a:srgbClr val="000000"/>
              </a:solidFill>
              <a:latin typeface="Times New Roman" pitchFamily="18" charset="0"/>
              <a:ea typeface="微软雅黑" pitchFamily="34" charset="-122"/>
              <a:cs typeface="Times New Roman" pitchFamily="18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755576" y="89650"/>
            <a:ext cx="784887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800" b="1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中古拼音</a:t>
            </a:r>
            <a:r>
              <a:rPr lang="en-US" altLang="zh-CN" sz="2800" b="1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2</a:t>
            </a:r>
            <a:endParaRPr lang="en-US" altLang="zh-CN" sz="2800" b="1" dirty="0">
              <a:solidFill>
                <a:srgbClr val="FF0000"/>
              </a:solidFill>
              <a:latin typeface="微软雅黑" pitchFamily="34" charset="-122"/>
              <a:ea typeface="微软雅黑" pitchFamily="34" charset="-122"/>
            </a:endParaRPr>
          </a:p>
          <a:p>
            <a:pPr algn="ctr"/>
            <a:r>
              <a:rPr lang="zh-CN" altLang="en-US" b="1" dirty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仿汉语拼音的中古汉语拼音方案</a:t>
            </a:r>
            <a:endParaRPr lang="en-US" altLang="zh-CN" b="1" dirty="0">
              <a:solidFill>
                <a:schemeClr val="tx2"/>
              </a:solidFill>
              <a:latin typeface="微软雅黑" pitchFamily="34" charset="-122"/>
              <a:ea typeface="微软雅黑" pitchFamily="34" charset="-122"/>
            </a:endParaRPr>
          </a:p>
          <a:p>
            <a:pPr algn="ctr"/>
            <a:r>
              <a:rPr lang="en-US" altLang="zh-CN" b="1" dirty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QQ</a:t>
            </a:r>
            <a:r>
              <a:rPr lang="zh-CN" altLang="en-US" b="1" dirty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群号</a:t>
            </a:r>
            <a:r>
              <a:rPr lang="en-US" altLang="zh-CN" b="1" dirty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:514454670      </a:t>
            </a:r>
            <a:r>
              <a:rPr lang="zh-CN" altLang="en-US" b="1" dirty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作者</a:t>
            </a:r>
            <a:r>
              <a:rPr lang="en-US" altLang="zh-CN" b="1" dirty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QQ</a:t>
            </a:r>
            <a:r>
              <a:rPr lang="zh-CN" altLang="en-US" b="1" dirty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号</a:t>
            </a:r>
            <a:r>
              <a:rPr lang="en-US" altLang="zh-CN" b="1" dirty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:1538166081</a:t>
            </a:r>
            <a:endParaRPr lang="zh-CN" altLang="en-US" b="1" dirty="0">
              <a:solidFill>
                <a:schemeClr val="tx2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331640" y="28205"/>
            <a:ext cx="6840760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zh-CN" altLang="en-US" b="1" dirty="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韵母</a:t>
            </a: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47615175"/>
              </p:ext>
            </p:extLst>
          </p:nvPr>
        </p:nvGraphicFramePr>
        <p:xfrm>
          <a:off x="71407" y="330263"/>
          <a:ext cx="8929754" cy="4105608"/>
        </p:xfrm>
        <a:graphic>
          <a:graphicData uri="http://schemas.openxmlformats.org/drawingml/2006/table">
            <a:tbl>
              <a:tblPr/>
              <a:tblGrid>
                <a:gridCol w="1871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442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7424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4699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47424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41062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578661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338837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570504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410620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578661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234424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634636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  <a:gridCol w="267053">
                  <a:extLst>
                    <a:ext uri="{9D8B030D-6E8A-4147-A177-3AD203B41FA5}">
                      <a16:colId xmlns:a16="http://schemas.microsoft.com/office/drawing/2014/main" xmlns="" val="20013"/>
                    </a:ext>
                  </a:extLst>
                </a:gridCol>
                <a:gridCol w="474248">
                  <a:extLst>
                    <a:ext uri="{9D8B030D-6E8A-4147-A177-3AD203B41FA5}">
                      <a16:colId xmlns:a16="http://schemas.microsoft.com/office/drawing/2014/main" xmlns="" val="20014"/>
                    </a:ext>
                  </a:extLst>
                </a:gridCol>
                <a:gridCol w="410620">
                  <a:extLst>
                    <a:ext uri="{9D8B030D-6E8A-4147-A177-3AD203B41FA5}">
                      <a16:colId xmlns:a16="http://schemas.microsoft.com/office/drawing/2014/main" xmlns="" val="20015"/>
                    </a:ext>
                  </a:extLst>
                </a:gridCol>
                <a:gridCol w="474248">
                  <a:extLst>
                    <a:ext uri="{9D8B030D-6E8A-4147-A177-3AD203B41FA5}">
                      <a16:colId xmlns:a16="http://schemas.microsoft.com/office/drawing/2014/main" xmlns="" val="20016"/>
                    </a:ext>
                  </a:extLst>
                </a:gridCol>
                <a:gridCol w="371466">
                  <a:extLst>
                    <a:ext uri="{9D8B030D-6E8A-4147-A177-3AD203B41FA5}">
                      <a16:colId xmlns:a16="http://schemas.microsoft.com/office/drawing/2014/main" xmlns="" val="20017"/>
                    </a:ext>
                  </a:extLst>
                </a:gridCol>
                <a:gridCol w="330680">
                  <a:extLst>
                    <a:ext uri="{9D8B030D-6E8A-4147-A177-3AD203B41FA5}">
                      <a16:colId xmlns:a16="http://schemas.microsoft.com/office/drawing/2014/main" xmlns="" val="20018"/>
                    </a:ext>
                  </a:extLst>
                </a:gridCol>
                <a:gridCol w="338837">
                  <a:extLst>
                    <a:ext uri="{9D8B030D-6E8A-4147-A177-3AD203B41FA5}">
                      <a16:colId xmlns:a16="http://schemas.microsoft.com/office/drawing/2014/main" xmlns="" val="20019"/>
                    </a:ext>
                  </a:extLst>
                </a:gridCol>
                <a:gridCol w="474248">
                  <a:extLst>
                    <a:ext uri="{9D8B030D-6E8A-4147-A177-3AD203B41FA5}">
                      <a16:colId xmlns:a16="http://schemas.microsoft.com/office/drawing/2014/main" xmlns="" val="20020"/>
                    </a:ext>
                  </a:extLst>
                </a:gridCol>
                <a:gridCol w="314365">
                  <a:extLst>
                    <a:ext uri="{9D8B030D-6E8A-4147-A177-3AD203B41FA5}">
                      <a16:colId xmlns:a16="http://schemas.microsoft.com/office/drawing/2014/main" xmlns="" val="20021"/>
                    </a:ext>
                  </a:extLst>
                </a:gridCol>
              </a:tblGrid>
              <a:tr h="178907">
                <a:tc gridSpan="2">
                  <a:txBody>
                    <a:bodyPr/>
                    <a:lstStyle/>
                    <a:p>
                      <a:pPr algn="r" fontAlgn="ctr"/>
                      <a:endParaRPr lang="zh-CN" altLang="en-US" sz="1100" b="1" i="0" u="none" strike="noStrike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a</a:t>
                      </a:r>
                      <a:endParaRPr lang="en-US" sz="1200" b="1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sz="1100" b="1" i="0" u="none" strike="noStrike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3723" marR="3723" marT="3723" marB="0" anchor="ctr"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ea</a:t>
                      </a:r>
                      <a:endParaRPr lang="en-US" sz="1200" b="1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sz="1100" b="1" i="0" u="none" strike="noStrike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3723" marR="3723" marT="3723" marB="0" anchor="ctr"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e</a:t>
                      </a:r>
                      <a:endParaRPr lang="en-US" sz="1200" b="1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sz="1100" b="1" i="0" u="none" strike="noStrike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3723" marR="3723" marT="3723" marB="0" anchor="ctr"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ae</a:t>
                      </a:r>
                      <a:endParaRPr lang="en-US" sz="1200" b="1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sz="1100" b="1" i="0" u="none" strike="noStrike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3723" marR="3723" marT="3723" marB="0" anchor="ctr"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i</a:t>
                      </a:r>
                      <a:endParaRPr lang="en-US" sz="1200" b="1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sz="1100" b="1" i="0" u="none" strike="noStrike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3723" marR="3723" marT="3723" marB="0" anchor="ctr"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y</a:t>
                      </a:r>
                      <a:endParaRPr lang="en-US" sz="1200" b="1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sz="1100" b="1" i="0" u="none" strike="noStrike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3723" marR="3723" marT="3723" marB="0" anchor="ctr"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b="1" i="0" u="none" strike="noStrike" kern="120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eo</a:t>
                      </a:r>
                      <a:endParaRPr lang="en-US" sz="1200" b="1" i="0" u="none" strike="noStrike" kern="1200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sz="1100" b="1" i="0" u="none" strike="noStrike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3723" marR="3723" marT="3723" marB="0" anchor="ctr"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o</a:t>
                      </a:r>
                      <a:endParaRPr lang="en-US" sz="1200" b="1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sz="1100" b="1" i="0" u="none" strike="noStrike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3723" marR="3723" marT="3723" marB="0" anchor="ctr"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ao</a:t>
                      </a:r>
                      <a:endParaRPr lang="en-US" sz="1200" b="1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sz="1100" b="1" i="0" u="none" strike="noStrike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3723" marR="3723" marT="3723" marB="0" anchor="ctr"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kern="120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u</a:t>
                      </a:r>
                      <a:endParaRPr lang="en-US" sz="1200" b="1" i="0" u="none" strike="noStrike" kern="1200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sz="1100" b="1" i="0" u="none" strike="noStrike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3723" marR="3723" marT="3723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4221">
                <a:tc gridSpan="2">
                  <a:txBody>
                    <a:bodyPr/>
                    <a:lstStyle/>
                    <a:p>
                      <a:pPr algn="r" fontAlgn="ctr"/>
                      <a:r>
                        <a:rPr lang="zh-CN" altLang="en-US" sz="1100" b="1" i="0" u="none" strike="noStrike" kern="120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读法</a:t>
                      </a:r>
                      <a:r>
                        <a:rPr lang="en-US" altLang="zh-CN" sz="1100" b="1" i="0" u="none" strike="noStrike" kern="120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1</a:t>
                      </a:r>
                      <a:r>
                        <a:rPr lang="zh-CN" altLang="en-US" sz="1100" b="1" i="0" u="none" strike="noStrike" kern="120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100" b="1" i="0" u="none" strike="noStrike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</a:t>
                      </a:r>
                      <a:r>
                        <a:rPr lang="zh-CN" altLang="en-US" sz="11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大口</a:t>
                      </a:r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a)[ɑ]</a:t>
                      </a:r>
                      <a:endParaRPr lang="en-US" sz="1100" b="1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sz="1100" b="1" i="0" u="none" strike="noStrike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3723" marR="3723" marT="37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(a)[a]</a:t>
                      </a:r>
                      <a:endParaRPr lang="en-US" sz="1100" b="1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sz="1100" b="1" i="0" u="none" strike="noStrike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3723" marR="3723" marT="37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(ye</a:t>
                      </a:r>
                      <a:r>
                        <a:rPr lang="zh-CN" altLang="en-US" sz="11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的</a:t>
                      </a:r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e)[e]</a:t>
                      </a:r>
                      <a:endParaRPr lang="en-US" sz="1100" b="1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sz="1100" b="1" i="0" u="none" strike="noStrike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3723" marR="3723" marT="37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(yan</a:t>
                      </a:r>
                      <a:r>
                        <a:rPr lang="zh-CN" altLang="en-US" sz="11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的</a:t>
                      </a:r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a)[æ]</a:t>
                      </a:r>
                      <a:endParaRPr lang="en-US" sz="1100" b="1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sz="1100" b="1" i="0" u="none" strike="noStrike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3723" marR="3723" marT="37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(i)[i]</a:t>
                      </a:r>
                      <a:endParaRPr lang="en-US" sz="1100" b="1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sz="1100" b="1" i="0" u="none" strike="noStrike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3723" marR="3723" marT="37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</a:t>
                      </a:r>
                      <a:r>
                        <a:rPr lang="en-US" altLang="zh-CN" sz="11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i</a:t>
                      </a:r>
                      <a:r>
                        <a:rPr lang="zh-CN" altLang="en-US" sz="11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口型发</a:t>
                      </a:r>
                      <a:r>
                        <a:rPr lang="en-US" altLang="zh-CN" sz="11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u</a:t>
                      </a:r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)[ɯ]</a:t>
                      </a:r>
                      <a:endParaRPr lang="en-US" sz="1100" b="1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sz="1100" b="1" i="0" u="none" strike="noStrike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3723" marR="3723" marT="37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</a:t>
                      </a:r>
                      <a:r>
                        <a:rPr lang="en-US" altLang="zh-CN" sz="1100" b="1" i="0" u="none" strike="noStrike" kern="120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e)[ə]</a:t>
                      </a:r>
                      <a:endParaRPr lang="en-US" sz="1100" b="1" i="0" u="none" strike="noStrike" kern="1200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sz="1100" b="1" i="0" u="none" strike="noStrike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3723" marR="3723" marT="37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(ou)[o]</a:t>
                      </a:r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 </a:t>
                      </a:r>
                      <a:endParaRPr lang="en-US" sz="1100" b="1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sz="1100" b="1" i="0" u="none" strike="noStrike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3723" marR="3723" marT="37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(o)[ɔ]</a:t>
                      </a:r>
                      <a:endParaRPr lang="en-US" sz="1100" b="1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sz="1100" b="1" i="0" u="none" strike="noStrike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3723" marR="3723" marT="37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(u)[u]</a:t>
                      </a:r>
                      <a:endParaRPr lang="en-US" sz="1100" b="1" i="0" u="none" strike="noStrike" kern="1200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sz="1100" b="1" i="0" u="none" strike="noStrike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3723" marR="3723" marT="37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4221">
                <a:tc gridSpan="2">
                  <a:txBody>
                    <a:bodyPr/>
                    <a:lstStyle/>
                    <a:p>
                      <a:pPr algn="r" fontAlgn="ctr"/>
                      <a:r>
                        <a:rPr lang="zh-CN" altLang="en-US" sz="1100" b="1" i="0" u="none" strike="noStrike" kern="120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读法</a:t>
                      </a:r>
                      <a:r>
                        <a:rPr lang="en-US" altLang="zh-CN" sz="1100" b="1" i="0" u="none" strike="noStrike" kern="120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2</a:t>
                      </a:r>
                      <a:endParaRPr lang="zh-CN" altLang="en-US" sz="1100" b="1" i="0" u="none" strike="noStrike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</a:t>
                      </a:r>
                      <a:r>
                        <a:rPr lang="zh-CN" altLang="en-US" sz="11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大口</a:t>
                      </a:r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a)[ɑ]</a:t>
                      </a:r>
                      <a:endParaRPr lang="en-US" sz="1100" b="1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sz="1100" b="1" i="0" u="none" strike="noStrike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3723" marR="3723" marT="3723" marB="0" anchor="ctr"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</a:t>
                      </a:r>
                      <a:r>
                        <a:rPr lang="zh-CN" altLang="en-US" sz="11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卷舌</a:t>
                      </a:r>
                      <a:r>
                        <a:rPr lang="en-US" altLang="zh-CN" sz="1100" b="1" i="0" u="none" strike="noStrike" kern="120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a</a:t>
                      </a:r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)</a:t>
                      </a:r>
                      <a:endParaRPr lang="en-US" sz="1100" b="1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sz="1100" b="1" i="0" u="none" strike="noStrike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3723" marR="3723" marT="3723" marB="0" anchor="ctr"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(ye</a:t>
                      </a:r>
                      <a:r>
                        <a:rPr lang="zh-CN" altLang="en-US" sz="11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的</a:t>
                      </a:r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e)[e]</a:t>
                      </a:r>
                      <a:endParaRPr lang="en-US" sz="1100" b="1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sz="1100" b="1" i="0" u="none" strike="noStrike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3723" marR="3723" marT="3723" marB="0" anchor="ctr"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</a:t>
                      </a:r>
                      <a:r>
                        <a:rPr lang="zh-CN" altLang="en-US" sz="11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卷舌</a:t>
                      </a:r>
                      <a:r>
                        <a:rPr lang="en-US" altLang="zh-CN" sz="1100" b="1" i="0" u="none" strike="noStrike" kern="120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e</a:t>
                      </a:r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)</a:t>
                      </a:r>
                      <a:endParaRPr lang="en-US" sz="1100" b="1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sz="1100" b="1" i="0" u="none" strike="noStrike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3723" marR="3723" marT="3723" marB="0" anchor="ctr"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(i)[i]</a:t>
                      </a:r>
                      <a:endParaRPr lang="en-US" sz="1100" b="1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sz="1100" b="1" i="0" u="none" strike="noStrike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3723" marR="3723" marT="3723" marB="0" anchor="ctr"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</a:t>
                      </a:r>
                      <a:r>
                        <a:rPr lang="zh-CN" altLang="en-US" sz="11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卷舌</a:t>
                      </a:r>
                      <a:r>
                        <a:rPr lang="en-US" altLang="zh-CN" sz="1100" b="1" i="0" u="none" strike="noStrike" kern="120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i</a:t>
                      </a:r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)</a:t>
                      </a:r>
                      <a:endParaRPr lang="en-US" sz="1100" b="1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sz="1100" b="1" i="0" u="none" strike="noStrike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3723" marR="3723" marT="3723" marB="0" anchor="ctr"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</a:t>
                      </a:r>
                      <a:r>
                        <a:rPr lang="en-US" altLang="zh-CN" sz="1100" b="1" i="0" u="none" strike="noStrike" kern="120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e)[ə]</a:t>
                      </a:r>
                      <a:endParaRPr lang="en-US" sz="1100" b="1" i="0" u="none" strike="noStrike" kern="1200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sz="1100" b="1" i="0" u="none" strike="noStrike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3723" marR="3723" marT="3723" marB="0" anchor="ctr"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 spc="-30" baseline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</a:t>
                      </a:r>
                      <a:r>
                        <a:rPr lang="en-US" sz="1100" b="1" i="0" u="none" strike="noStrike" kern="1200" spc="-30" baseline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ou</a:t>
                      </a:r>
                      <a:r>
                        <a:rPr lang="zh-CN" altLang="en-US" sz="1100" b="1" i="0" u="none" strike="noStrike" kern="1200" spc="-30" baseline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或</a:t>
                      </a:r>
                      <a:r>
                        <a:rPr lang="en-US" altLang="zh-CN" sz="1100" b="1" i="0" u="none" strike="noStrike" kern="1200" spc="-30" baseline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o</a:t>
                      </a:r>
                      <a:r>
                        <a:rPr lang="en-US" sz="1100" b="1" i="0" u="none" strike="noStrike" kern="1200" spc="-30" baseline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)[o</a:t>
                      </a:r>
                      <a:r>
                        <a:rPr lang="zh-CN" altLang="en-US" sz="1100" b="1" i="0" u="none" strike="noStrike" kern="1200" spc="-30" baseline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或</a:t>
                      </a:r>
                      <a:r>
                        <a:rPr lang="en-US" sz="1100" b="1" i="0" u="none" strike="noStrike" kern="1200" spc="-30" baseline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ɔ</a:t>
                      </a:r>
                      <a:r>
                        <a:rPr lang="en-US" sz="1100" b="1" i="0" u="none" strike="noStrike" spc="-3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]</a:t>
                      </a:r>
                      <a:endParaRPr lang="en-US" sz="1100" b="1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sz="1100" b="1" i="0" u="none" strike="noStrike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3723" marR="3723" marT="3723" marB="0" anchor="ctr"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</a:t>
                      </a:r>
                      <a:r>
                        <a:rPr lang="zh-CN" altLang="en-US" sz="1100" b="1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卷舌</a:t>
                      </a:r>
                      <a:r>
                        <a:rPr lang="en-US" altLang="zh-CN" sz="1100" b="1" i="0" u="none" strike="noStrike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o</a:t>
                      </a:r>
                      <a:r>
                        <a:rPr lang="en-US" sz="1100" b="1" i="0" u="none" strike="noStrike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)</a:t>
                      </a:r>
                      <a:endParaRPr lang="en-US" sz="1100" b="1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sz="1100" b="1" i="0" u="none" strike="noStrike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3723" marR="3723" marT="3723" marB="0" anchor="ctr"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(u)[u]</a:t>
                      </a:r>
                      <a:endParaRPr lang="en-US" sz="1100" b="1" i="0" u="none" strike="noStrike" kern="1200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sz="1100" b="1" i="0" u="none" strike="noStrike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3723" marR="3723" marT="3723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64221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100" b="1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100" b="1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歌一開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a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麻二開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ea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佳二開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ae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脂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A</a:t>
                      </a:r>
                      <a:r>
                        <a:rPr lang="zh-CN" altLang="en-US" sz="11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三開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i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脂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B</a:t>
                      </a:r>
                      <a:r>
                        <a:rPr lang="zh-CN" altLang="en-US" sz="11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三開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y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1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模一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o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1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侯一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u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64221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100" b="1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-i</a:t>
                      </a: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泰一開</a:t>
                      </a: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ai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夬二開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eai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齊四開</a:t>
                      </a: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ei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皆二開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aei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咍一開</a:t>
                      </a: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eoi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灰一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oi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64221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100" b="1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-u</a:t>
                      </a: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豪一開</a:t>
                      </a: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au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肴二開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eau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蕭四開</a:t>
                      </a: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eu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幽三開</a:t>
                      </a: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iu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64221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100" b="1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-ng</a:t>
                      </a: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唐一開</a:t>
                      </a: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 dirty="0" err="1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ang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庚二開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eang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青四開</a:t>
                      </a: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eng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耕二開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aeng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登一開</a:t>
                      </a: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 kern="120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eong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冬一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ong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江二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aong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東一開</a:t>
                      </a: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ung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64221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100" b="1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-n</a:t>
                      </a: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寒一開</a:t>
                      </a: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an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刪二開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ean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先四開</a:t>
                      </a: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en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山二開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aen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真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A</a:t>
                      </a:r>
                      <a:r>
                        <a:rPr lang="zh-CN" altLang="en-US" sz="11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三開</a:t>
                      </a:r>
                      <a:endParaRPr lang="zh-CN" altLang="en-US" sz="1100" b="1" i="0" u="none" strike="noStrike" baseline="30000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in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真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B</a:t>
                      </a:r>
                      <a:r>
                        <a:rPr lang="zh-CN" altLang="en-US" sz="11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三開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yn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痕一開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 kern="120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eon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魂一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on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64221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1" i="0" u="none" strike="noStrike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100" b="1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-m</a:t>
                      </a: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談一開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am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銜二開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eam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添四開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em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咸二開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aem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侵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A</a:t>
                      </a:r>
                      <a:r>
                        <a:rPr lang="zh-CN" altLang="en-US" sz="11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三開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im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侵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B</a:t>
                      </a:r>
                      <a:r>
                        <a:rPr lang="zh-CN" altLang="en-US" sz="11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三開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ym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覃一開</a:t>
                      </a: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 kern="120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eom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6422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u-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戈一合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ua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麻二合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uea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佳二合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uae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 kern="120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6422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u-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-i</a:t>
                      </a: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泰一合</a:t>
                      </a: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uai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夬二合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ueai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齊四合</a:t>
                      </a: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uei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皆二合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uaei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 kern="120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6422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u-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-ng</a:t>
                      </a: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唐一合</a:t>
                      </a: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uang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庚二合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ueang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青四合</a:t>
                      </a: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ueng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耕二合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uaeng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登一合</a:t>
                      </a: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 kern="120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ueong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6422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u-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-n</a:t>
                      </a: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桓一合</a:t>
                      </a: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uan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刪二合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uean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先四合</a:t>
                      </a: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uen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山二合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uaen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 kern="120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6422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i-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戈三開</a:t>
                      </a: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ia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麻三開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iea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支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A</a:t>
                      </a:r>
                      <a:r>
                        <a:rPr lang="zh-CN" altLang="en-US" sz="11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三開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ie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支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B</a:t>
                      </a:r>
                      <a:r>
                        <a:rPr lang="zh-CN" altLang="en-US" sz="11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三開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iae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1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之三開</a:t>
                      </a: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 kern="120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ieo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魚三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i</a:t>
                      </a:r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o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6422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i-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-i</a:t>
                      </a: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廢三開</a:t>
                      </a: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iai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1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祭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A</a:t>
                      </a:r>
                      <a:r>
                        <a:rPr lang="zh-CN" altLang="en-US" sz="11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三開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iei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祭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B</a:t>
                      </a:r>
                      <a:r>
                        <a:rPr lang="zh-CN" altLang="en-US" sz="11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三開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iaei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100" b="1" i="0" u="none" strike="noStrike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微三開</a:t>
                      </a: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 kern="120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ieoi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100" b="1" i="0" u="none" strike="noStrike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1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6422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i-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-u</a:t>
                      </a: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100" b="1" i="0" u="none" strike="noStrike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1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宵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A</a:t>
                      </a:r>
                      <a:r>
                        <a:rPr lang="zh-CN" altLang="en-US" sz="11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三開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ieu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宵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B</a:t>
                      </a:r>
                      <a:r>
                        <a:rPr lang="zh-CN" altLang="en-US" sz="11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三開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iaeu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100" b="1" i="0" u="none" strike="noStrike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1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尤三開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 kern="120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ieou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100" b="1" i="0" u="none" strike="noStrike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1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6422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i-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-ng</a:t>
                      </a: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陽三開</a:t>
                      </a: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iang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庚三開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ieang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清三開</a:t>
                      </a: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ieng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1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100" b="1" i="0" u="none" strike="noStrike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1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蒸三開</a:t>
                      </a: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 kern="120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ieong</a:t>
                      </a:r>
                      <a:endParaRPr lang="en-US" sz="1100" b="1" i="0" u="none" strike="noStrike" kern="1200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100" b="1" i="0" u="none" strike="noStrike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1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東三開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iung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6422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i-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-n</a:t>
                      </a: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100" b="1" i="0" u="none" strike="noStrike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1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仙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A</a:t>
                      </a:r>
                      <a:r>
                        <a:rPr lang="zh-CN" altLang="en-US" sz="11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三開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ien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仙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B</a:t>
                      </a:r>
                      <a:r>
                        <a:rPr lang="zh-CN" altLang="en-US" sz="11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三開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iaen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100" b="1" i="0" u="none" strike="noStrike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1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欣三開</a:t>
                      </a: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 kern="120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ieon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元三開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i</a:t>
                      </a:r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on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1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文三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iun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16422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i-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-m</a:t>
                      </a: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嚴三開</a:t>
                      </a: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iam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鹽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A</a:t>
                      </a:r>
                      <a:r>
                        <a:rPr lang="zh-CN" altLang="en-US" sz="11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三開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iem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鹽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B</a:t>
                      </a:r>
                      <a:r>
                        <a:rPr lang="zh-CN" altLang="en-US" sz="11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三開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iaem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 kern="120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1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16422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v-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戈三合</a:t>
                      </a: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va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支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A</a:t>
                      </a:r>
                      <a:r>
                        <a:rPr lang="zh-CN" altLang="en-US" sz="11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三合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ve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支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B</a:t>
                      </a:r>
                      <a:r>
                        <a:rPr lang="zh-CN" altLang="en-US" sz="11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三合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vae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脂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A</a:t>
                      </a:r>
                      <a:r>
                        <a:rPr lang="zh-CN" altLang="en-US" sz="11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三合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vi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脂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B</a:t>
                      </a:r>
                      <a:r>
                        <a:rPr lang="zh-CN" altLang="en-US" sz="11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三合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vy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 kern="120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虞三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v</a:t>
                      </a:r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o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1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16422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v-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-i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廢三合</a:t>
                      </a: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vai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1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祭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A</a:t>
                      </a:r>
                      <a:r>
                        <a:rPr lang="zh-CN" altLang="en-US" sz="11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三合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vei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祭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B</a:t>
                      </a:r>
                      <a:r>
                        <a:rPr lang="zh-CN" altLang="en-US" sz="11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三合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vaei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100" b="1" i="0" u="none" strike="noStrike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1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微三合</a:t>
                      </a: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 kern="120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veoi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100" b="1" i="0" u="none" strike="noStrike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1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1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6422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v-</a:t>
                      </a: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-ng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陽三合</a:t>
                      </a: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vang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庚三合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veang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清三合</a:t>
                      </a: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veng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1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100" b="1" i="0" u="none" strike="noStrike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1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蒸三合</a:t>
                      </a: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 kern="120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veong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鍾三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v</a:t>
                      </a:r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ong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1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1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16422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v-</a:t>
                      </a: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-n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100" b="1" i="0" u="none" strike="noStrike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仙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A</a:t>
                      </a:r>
                      <a:r>
                        <a:rPr lang="zh-CN" altLang="en-US" sz="11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三合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ven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仙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B</a:t>
                      </a:r>
                      <a:r>
                        <a:rPr lang="zh-CN" altLang="en-US" sz="11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三合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vaen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諄三合</a:t>
                      </a: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vin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真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B</a:t>
                      </a:r>
                      <a:r>
                        <a:rPr lang="zh-CN" altLang="en-US" sz="11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三合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vyn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 kern="120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元三合</a:t>
                      </a: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v</a:t>
                      </a:r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on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1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1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  <a:tr h="16422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v-</a:t>
                      </a: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-m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凡三合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vam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1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1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1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1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 kern="120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100" b="1" i="0" u="none" strike="noStrike" kern="1200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1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1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3723" marR="3723" marT="2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3723" marR="3723" marT="2792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3"/>
                  </a:ext>
                </a:extLst>
              </a:tr>
            </a:tbl>
          </a:graphicData>
        </a:graphic>
      </p:graphicFrame>
      <p:sp>
        <p:nvSpPr>
          <p:cNvPr id="10" name="矩形 9"/>
          <p:cNvSpPr/>
          <p:nvPr/>
        </p:nvSpPr>
        <p:spPr>
          <a:xfrm>
            <a:off x="1619672" y="4429138"/>
            <a:ext cx="7381484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ctr"/>
            <a:r>
              <a:rPr lang="zh-CN" altLang="en-US" sz="1100" b="1" dirty="0">
                <a:solidFill>
                  <a:srgbClr val="00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注</a:t>
            </a:r>
            <a:r>
              <a:rPr lang="en-US" altLang="zh-CN" sz="1100" b="1" dirty="0">
                <a:solidFill>
                  <a:srgbClr val="00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1</a:t>
            </a:r>
            <a:r>
              <a:rPr lang="zh-CN" altLang="en-US" sz="1100" b="1" dirty="0">
                <a:solidFill>
                  <a:srgbClr val="00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：十个主元音有两种读法，读法</a:t>
            </a:r>
            <a:r>
              <a:rPr lang="en-US" altLang="zh-CN" sz="1100" b="1" dirty="0">
                <a:solidFill>
                  <a:srgbClr val="00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1</a:t>
            </a:r>
            <a:r>
              <a:rPr lang="zh-CN" altLang="en-US" sz="1100" b="1" dirty="0">
                <a:solidFill>
                  <a:srgbClr val="00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要仔细区分口型，读法</a:t>
            </a:r>
            <a:r>
              <a:rPr lang="en-US" altLang="zh-CN" sz="1100" b="1" dirty="0">
                <a:solidFill>
                  <a:srgbClr val="00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2</a:t>
            </a:r>
            <a:r>
              <a:rPr lang="zh-CN" altLang="en-US" sz="1100" b="1" dirty="0">
                <a:solidFill>
                  <a:srgbClr val="00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不仔细区分口型，但要卷舌；</a:t>
            </a:r>
            <a:endParaRPr lang="en-US" altLang="zh-CN" sz="1100" b="1" dirty="0">
              <a:solidFill>
                <a:srgbClr val="000000"/>
              </a:solidFill>
              <a:latin typeface="Times New Roman" pitchFamily="18" charset="0"/>
              <a:ea typeface="微软雅黑" pitchFamily="34" charset="-122"/>
              <a:cs typeface="Times New Roman" pitchFamily="18" charset="0"/>
            </a:endParaRPr>
          </a:p>
          <a:p>
            <a:pPr lvl="0" fontAlgn="ctr"/>
            <a:r>
              <a:rPr lang="zh-CN" altLang="en-US" sz="1100" b="1" dirty="0">
                <a:solidFill>
                  <a:srgbClr val="00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注</a:t>
            </a:r>
            <a:r>
              <a:rPr lang="en-US" altLang="zh-CN" sz="1100" b="1" dirty="0">
                <a:solidFill>
                  <a:srgbClr val="00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2</a:t>
            </a:r>
            <a:r>
              <a:rPr lang="zh-CN" altLang="en-US" sz="1100" b="1" dirty="0">
                <a:solidFill>
                  <a:srgbClr val="00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：</a:t>
            </a:r>
            <a:r>
              <a:rPr lang="en-US" altLang="zh-CN" sz="1100" b="1" dirty="0">
                <a:solidFill>
                  <a:srgbClr val="00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“</a:t>
            </a:r>
            <a:r>
              <a:rPr lang="zh-CN" altLang="en-US" sz="1100" b="1" dirty="0">
                <a:solidFill>
                  <a:srgbClr val="00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真</a:t>
            </a:r>
            <a:r>
              <a:rPr lang="en-US" altLang="zh-CN" sz="1100" b="1" dirty="0">
                <a:solidFill>
                  <a:srgbClr val="00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A</a:t>
            </a:r>
            <a:r>
              <a:rPr lang="zh-CN" altLang="en-US" sz="1100" b="1" dirty="0">
                <a:solidFill>
                  <a:srgbClr val="00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三開</a:t>
            </a:r>
            <a:r>
              <a:rPr lang="en-US" altLang="zh-CN" sz="1100" b="1" dirty="0">
                <a:solidFill>
                  <a:srgbClr val="00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”</a:t>
            </a:r>
            <a:r>
              <a:rPr lang="en-US" altLang="zh-CN" sz="1400" b="1" dirty="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in</a:t>
            </a:r>
            <a:r>
              <a:rPr lang="zh-CN" altLang="en-US" sz="1100" b="1" dirty="0">
                <a:solidFill>
                  <a:srgbClr val="00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韵母在卷舌声母后称为</a:t>
            </a:r>
            <a:r>
              <a:rPr lang="en-US" altLang="zh-CN" sz="1100" b="1" dirty="0">
                <a:solidFill>
                  <a:srgbClr val="00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“</a:t>
            </a:r>
            <a:r>
              <a:rPr lang="zh-CN" altLang="en-US" sz="1100" b="1" dirty="0">
                <a:solidFill>
                  <a:srgbClr val="00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臻三開</a:t>
            </a:r>
            <a:r>
              <a:rPr lang="en-US" altLang="zh-CN" sz="1100" b="1" dirty="0">
                <a:solidFill>
                  <a:srgbClr val="00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”</a:t>
            </a:r>
            <a:r>
              <a:rPr lang="zh-CN" altLang="en-US" sz="1100" b="1" dirty="0">
                <a:solidFill>
                  <a:srgbClr val="00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韵母</a:t>
            </a:r>
            <a:r>
              <a:rPr lang="zh-CN" altLang="en-US" sz="1100" b="1" dirty="0" smtClean="0">
                <a:solidFill>
                  <a:srgbClr val="00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； </a:t>
            </a:r>
            <a:endParaRPr lang="en-US" altLang="zh-CN" sz="1100" b="1" dirty="0" smtClean="0">
              <a:solidFill>
                <a:srgbClr val="000000"/>
              </a:solidFill>
              <a:latin typeface="Times New Roman" pitchFamily="18" charset="0"/>
              <a:ea typeface="微软雅黑" pitchFamily="34" charset="-122"/>
              <a:cs typeface="Times New Roman" pitchFamily="18" charset="0"/>
            </a:endParaRPr>
          </a:p>
          <a:p>
            <a:pPr lvl="0" fontAlgn="ctr"/>
            <a:r>
              <a:rPr lang="zh-CN" altLang="en-US" sz="1100" b="1" dirty="0" smtClean="0">
                <a:solidFill>
                  <a:srgbClr val="00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注</a:t>
            </a:r>
            <a:r>
              <a:rPr lang="en-US" altLang="zh-CN" sz="1100" b="1" dirty="0">
                <a:solidFill>
                  <a:srgbClr val="00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3</a:t>
            </a:r>
            <a:r>
              <a:rPr lang="zh-CN" altLang="en-US" sz="1100" b="1" dirty="0">
                <a:solidFill>
                  <a:srgbClr val="00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： 以</a:t>
            </a:r>
            <a:r>
              <a:rPr lang="en-US" altLang="zh-CN" sz="1400" b="1" dirty="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o</a:t>
            </a:r>
            <a:r>
              <a:rPr lang="zh-CN" altLang="en-US" sz="1100" b="1" dirty="0">
                <a:solidFill>
                  <a:srgbClr val="00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或</a:t>
            </a:r>
            <a:r>
              <a:rPr lang="en-US" altLang="zh-CN" sz="1400" b="1" dirty="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u</a:t>
            </a:r>
            <a:r>
              <a:rPr lang="zh-CN" altLang="en-US" sz="1100" b="1" dirty="0">
                <a:solidFill>
                  <a:srgbClr val="00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为主元音的韵母的可以不区分</a:t>
            </a:r>
            <a:r>
              <a:rPr lang="en-US" altLang="zh-CN" sz="1100" b="1" dirty="0">
                <a:solidFill>
                  <a:srgbClr val="00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“</a:t>
            </a:r>
            <a:r>
              <a:rPr lang="zh-CN" altLang="en-US" sz="1100" b="1" dirty="0">
                <a:solidFill>
                  <a:srgbClr val="00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開</a:t>
            </a:r>
            <a:r>
              <a:rPr lang="en-US" altLang="zh-CN" sz="1100" b="1" dirty="0">
                <a:solidFill>
                  <a:srgbClr val="00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”“</a:t>
            </a:r>
            <a:r>
              <a:rPr lang="zh-CN" altLang="en-US" sz="1100" b="1" dirty="0">
                <a:solidFill>
                  <a:srgbClr val="00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合</a:t>
            </a:r>
            <a:r>
              <a:rPr lang="en-US" altLang="zh-CN" sz="1100" b="1" dirty="0">
                <a:solidFill>
                  <a:srgbClr val="00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”</a:t>
            </a:r>
            <a:endParaRPr lang="zh-CN" altLang="en-US" sz="1100" b="1" dirty="0">
              <a:solidFill>
                <a:srgbClr val="000000"/>
              </a:solidFill>
              <a:latin typeface="Times New Roman" pitchFamily="18" charset="0"/>
              <a:ea typeface="微软雅黑" pitchFamily="34" charset="-122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1406" y="4549989"/>
            <a:ext cx="1357322" cy="307777"/>
          </a:xfrm>
          <a:prstGeom prst="wedgeRectCallout">
            <a:avLst>
              <a:gd name="adj1" fmla="val -45143"/>
              <a:gd name="adj2" fmla="val -92754"/>
            </a:avLst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rgbClr val="FF0000"/>
                </a:solidFill>
                <a:latin typeface="Times New Roman"/>
              </a:rPr>
              <a:t>v</a:t>
            </a:r>
            <a:r>
              <a:rPr lang="zh-CN" altLang="en-US" sz="1400" b="1" dirty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是</a:t>
            </a:r>
            <a:r>
              <a:rPr lang="en-US" altLang="zh-CN" sz="1400" b="1" dirty="0">
                <a:solidFill>
                  <a:srgbClr val="0070C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(</a:t>
            </a:r>
            <a:r>
              <a:rPr lang="en-US" altLang="zh-CN" sz="1400" b="1" dirty="0" err="1">
                <a:solidFill>
                  <a:srgbClr val="0070C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yu</a:t>
            </a:r>
            <a:r>
              <a:rPr lang="en-US" altLang="zh-CN" sz="1400" b="1" dirty="0">
                <a:solidFill>
                  <a:srgbClr val="0070C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)[y]</a:t>
            </a:r>
            <a:r>
              <a:rPr lang="zh-CN" altLang="en-US" sz="1400" b="1" dirty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音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86836470"/>
              </p:ext>
            </p:extLst>
          </p:nvPr>
        </p:nvGraphicFramePr>
        <p:xfrm>
          <a:off x="214282" y="857238"/>
          <a:ext cx="8568952" cy="1344936"/>
        </p:xfrm>
        <a:graphic>
          <a:graphicData uri="http://schemas.openxmlformats.org/drawingml/2006/table">
            <a:tbl>
              <a:tblPr/>
              <a:tblGrid>
                <a:gridCol w="14287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4260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85752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kern="12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平</a:t>
                      </a:r>
                      <a:r>
                        <a:rPr lang="zh-CN" altLang="en-US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：不标：发音平稳。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5752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kern="12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上</a:t>
                      </a:r>
                      <a:r>
                        <a:rPr lang="zh-CN" altLang="en-US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：加</a:t>
                      </a:r>
                      <a:r>
                        <a:rPr lang="zh-CN" altLang="en-US" sz="1600" b="1" i="0" u="none" strike="noStrike" kern="12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韵母最后一个字母</a:t>
                      </a:r>
                      <a:r>
                        <a:rPr lang="zh-CN" altLang="en-US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，</a:t>
                      </a:r>
                      <a:r>
                        <a:rPr lang="zh-CN" altLang="en-US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但</a:t>
                      </a:r>
                      <a:r>
                        <a:rPr lang="en-US" altLang="zh-CN" sz="1600" b="1" i="0" u="none" strike="noStrike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ng</a:t>
                      </a:r>
                      <a:r>
                        <a:rPr lang="zh-CN" altLang="en-US" sz="1600" b="1" i="0" u="none" strike="noStrike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的上声变</a:t>
                      </a:r>
                      <a:r>
                        <a:rPr lang="en-US" altLang="zh-CN" sz="1600" b="1" i="0" u="none" strike="noStrike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nk</a:t>
                      </a:r>
                      <a:r>
                        <a:rPr lang="zh-CN" altLang="en-US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，在</a:t>
                      </a:r>
                      <a:r>
                        <a:rPr lang="zh-CN" altLang="en-US" sz="1600" b="1" i="0" u="none" strike="noStrike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元音字母</a:t>
                      </a:r>
                      <a:r>
                        <a:rPr lang="en-US" altLang="zh-CN" sz="1600" b="1" i="0" u="none" strike="noStrike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</a:t>
                      </a:r>
                      <a:r>
                        <a:rPr lang="en-US" altLang="zh-CN" sz="1600" b="1" i="0" u="none" strike="noStrike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aeiou</a:t>
                      </a:r>
                      <a:r>
                        <a:rPr lang="en-US" altLang="zh-CN" sz="1600" b="1" i="0" u="none" strike="noStrike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)</a:t>
                      </a:r>
                      <a:r>
                        <a:rPr lang="zh-CN" altLang="en-US" sz="1600" b="1" i="0" u="none" strike="noStrike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后面</a:t>
                      </a:r>
                      <a:r>
                        <a:rPr lang="zh-CN" altLang="en-US" sz="1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的</a:t>
                      </a:r>
                      <a:r>
                        <a:rPr lang="en-US" altLang="zh-CN" sz="1600" b="1" i="0" u="none" strike="noStrike" dirty="0" err="1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i</a:t>
                      </a:r>
                      <a:r>
                        <a:rPr lang="zh-CN" altLang="en-US" sz="1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或</a:t>
                      </a:r>
                      <a:r>
                        <a:rPr lang="en-US" altLang="zh-CN" sz="1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u</a:t>
                      </a:r>
                      <a:r>
                        <a:rPr lang="zh-CN" altLang="en-US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分别变成</a:t>
                      </a:r>
                      <a:r>
                        <a:rPr lang="en-US" altLang="zh-CN" sz="1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y</a:t>
                      </a:r>
                      <a:r>
                        <a:rPr lang="zh-CN" altLang="en-US" sz="1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或</a:t>
                      </a:r>
                      <a:r>
                        <a:rPr lang="en-US" altLang="zh-CN" sz="1600" b="1" i="0" u="none" strike="noStrike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w</a:t>
                      </a:r>
                      <a:r>
                        <a:rPr lang="zh-CN" altLang="en-US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。</a:t>
                      </a:r>
                      <a:endParaRPr lang="en-US" altLang="zh-CN" sz="1600" b="1" i="0" u="none" strike="noStrike" dirty="0" smtClean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  <a:p>
                      <a:pPr algn="r" fontAlgn="ctr"/>
                      <a:r>
                        <a:rPr lang="en-US" altLang="zh-CN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</a:t>
                      </a:r>
                      <a:r>
                        <a:rPr lang="zh-CN" altLang="en-US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只有</a:t>
                      </a:r>
                      <a:r>
                        <a:rPr lang="en-US" altLang="zh-CN" sz="1600" b="1" i="0" u="none" strike="noStrike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ai</a:t>
                      </a:r>
                      <a:r>
                        <a:rPr lang="en-US" altLang="zh-CN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 </a:t>
                      </a:r>
                      <a:r>
                        <a:rPr lang="en-US" altLang="zh-CN" sz="1600" b="1" i="0" u="none" strike="noStrike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ei</a:t>
                      </a:r>
                      <a:r>
                        <a:rPr lang="en-US" altLang="zh-CN" sz="1600" b="1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 </a:t>
                      </a:r>
                      <a:r>
                        <a:rPr lang="en-US" altLang="zh-CN" sz="1600" b="1" i="0" u="none" strike="noStrike" baseline="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oi</a:t>
                      </a:r>
                      <a:r>
                        <a:rPr lang="en-US" altLang="zh-CN" sz="1600" b="1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 au </a:t>
                      </a:r>
                      <a:r>
                        <a:rPr lang="en-US" altLang="zh-CN" sz="1600" b="1" i="0" u="none" strike="noStrike" baseline="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eu</a:t>
                      </a:r>
                      <a:r>
                        <a:rPr lang="en-US" altLang="zh-CN" sz="1600" b="1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 </a:t>
                      </a:r>
                      <a:r>
                        <a:rPr lang="en-US" altLang="zh-CN" sz="1600" b="1" i="0" u="none" strike="noStrike" baseline="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iu</a:t>
                      </a:r>
                      <a:r>
                        <a:rPr lang="en-US" altLang="zh-CN" sz="1600" b="1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 </a:t>
                      </a:r>
                      <a:r>
                        <a:rPr lang="en-US" altLang="zh-CN" sz="1600" b="1" i="0" u="none" strike="noStrike" baseline="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ou</a:t>
                      </a:r>
                      <a:r>
                        <a:rPr lang="zh-CN" altLang="en-US" sz="1600" b="1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变</a:t>
                      </a:r>
                      <a:r>
                        <a:rPr lang="en-US" altLang="zh-CN" sz="1600" b="1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ay </a:t>
                      </a:r>
                      <a:r>
                        <a:rPr lang="en-US" altLang="zh-CN" sz="1600" b="1" i="0" u="none" strike="noStrike" baseline="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ey</a:t>
                      </a:r>
                      <a:r>
                        <a:rPr lang="en-US" altLang="zh-CN" sz="1600" b="1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 </a:t>
                      </a:r>
                      <a:r>
                        <a:rPr lang="en-US" altLang="zh-CN" sz="1600" b="1" i="0" u="none" strike="noStrike" baseline="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oy</a:t>
                      </a:r>
                      <a:r>
                        <a:rPr lang="en-US" altLang="zh-CN" sz="1600" b="1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 aw </a:t>
                      </a:r>
                      <a:r>
                        <a:rPr lang="en-US" altLang="zh-CN" sz="1600" b="1" i="0" u="none" strike="noStrike" baseline="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ew</a:t>
                      </a:r>
                      <a:r>
                        <a:rPr lang="en-US" altLang="zh-CN" sz="1600" b="1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 </a:t>
                      </a:r>
                      <a:r>
                        <a:rPr lang="en-US" altLang="zh-CN" sz="1600" b="1" i="0" u="none" strike="noStrike" baseline="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iw</a:t>
                      </a:r>
                      <a:r>
                        <a:rPr lang="en-US" altLang="zh-CN" sz="1600" b="1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 </a:t>
                      </a:r>
                      <a:r>
                        <a:rPr lang="en-US" altLang="zh-CN" sz="1600" b="1" i="0" u="none" strike="noStrike" baseline="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ow</a:t>
                      </a:r>
                      <a:r>
                        <a:rPr lang="en-US" altLang="zh-CN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)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5752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kern="12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去</a:t>
                      </a:r>
                      <a:r>
                        <a:rPr lang="zh-CN" altLang="en-US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：加</a:t>
                      </a:r>
                      <a:r>
                        <a:rPr lang="en-US" altLang="zh-CN" sz="1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h</a:t>
                      </a:r>
                      <a:r>
                        <a:rPr lang="zh-CN" altLang="en-US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：发音下降，但</a:t>
                      </a:r>
                      <a:r>
                        <a:rPr lang="en-US" altLang="zh-CN" sz="1600" b="1" i="0" u="none" strike="noStrike" kern="1200" dirty="0" err="1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ng</a:t>
                      </a:r>
                      <a:r>
                        <a:rPr lang="zh-CN" altLang="en-US" sz="1600" b="1" i="0" u="none" strike="noStrike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的去声变成</a:t>
                      </a:r>
                      <a:r>
                        <a:rPr lang="en-US" altLang="zh-CN" sz="1600" b="1" i="0" u="none" strike="noStrike" kern="1200" dirty="0" err="1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nq</a:t>
                      </a:r>
                      <a:r>
                        <a:rPr lang="zh-CN" altLang="en-US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。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85752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723900" indent="-723900" algn="l" fontAlgn="ctr"/>
                      <a:r>
                        <a:rPr lang="zh-CN" altLang="en-US" sz="1600" b="1" i="0" u="none" strike="noStrike" kern="12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入</a:t>
                      </a:r>
                      <a:r>
                        <a:rPr lang="zh-CN" altLang="en-US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：</a:t>
                      </a:r>
                      <a:r>
                        <a:rPr lang="en-US" sz="1600" b="1" i="0" u="none" strike="noStrike" dirty="0" err="1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ng</a:t>
                      </a:r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 n m</a:t>
                      </a:r>
                      <a:r>
                        <a:rPr lang="zh-CN" altLang="en-US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分别改为</a:t>
                      </a:r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k t p 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</a:t>
                      </a:r>
                      <a:r>
                        <a:rPr lang="zh-CN" altLang="en-US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如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eng</a:t>
                      </a:r>
                      <a:r>
                        <a:rPr lang="zh-CN" altLang="en-US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的入声是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ek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 , en</a:t>
                      </a:r>
                      <a:r>
                        <a:rPr lang="zh-CN" altLang="en-US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的入声是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et ，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em</a:t>
                      </a:r>
                      <a:r>
                        <a:rPr lang="zh-CN" altLang="en-US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的入声是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ep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 )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214414" y="487906"/>
            <a:ext cx="6357982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zh-CN" altLang="en-US" b="1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声调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CCE8C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3216</TotalTime>
  <Words>1195</Words>
  <Application>Microsoft Office PowerPoint</Application>
  <PresentationFormat>全屏显示(16:9)</PresentationFormat>
  <Paragraphs>625</Paragraphs>
  <Slides>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4" baseType="lpstr">
      <vt:lpstr>Office 主题</vt:lpstr>
      <vt:lpstr>声母或韵母名称 (圆括号内是现代汉语拼音读法)[方括号内是国际音标]中古拼音</vt:lpstr>
      <vt:lpstr>幻灯片 2</vt:lpstr>
      <vt:lpstr>幻灯片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HuangTing</dc:creator>
  <cp:lastModifiedBy>Huang Ting</cp:lastModifiedBy>
  <cp:revision>260</cp:revision>
  <dcterms:created xsi:type="dcterms:W3CDTF">2018-02-20T22:46:06Z</dcterms:created>
  <dcterms:modified xsi:type="dcterms:W3CDTF">2021-09-12T12:36:45Z</dcterms:modified>
</cp:coreProperties>
</file>