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6" r:id="rId3"/>
    <p:sldId id="267" r:id="rId4"/>
    <p:sldId id="263" r:id="rId5"/>
    <p:sldId id="261" r:id="rId6"/>
    <p:sldId id="268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FF66CC"/>
    <a:srgbClr val="CCFFCC"/>
    <a:srgbClr val="FFFFCC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1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itchFamily="34" charset="-122"/>
              </a:defRPr>
            </a:lvl1pPr>
          </a:lstStyle>
          <a:p>
            <a:fld id="{504A7EA5-2690-4515-9019-90346BF12B11}" type="datetimeFigureOut">
              <a:rPr lang="zh-CN" altLang="en-US" smtClean="0"/>
              <a:pPr/>
              <a:t>2017/12/30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itchFamily="34" charset="-122"/>
              </a:defRPr>
            </a:lvl1pPr>
          </a:lstStyle>
          <a:p>
            <a:fld id="{77E517B8-C77F-4A87-BB6E-9F0E36F45ED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1F2-435F-4F3F-87B0-D499D9E07A47}" type="datetimeFigureOut">
              <a:rPr lang="zh-CN" altLang="en-US" smtClean="0"/>
              <a:pPr/>
              <a:t>2017/12/30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3736-2203-4D3D-8260-82E1258A79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1F2-435F-4F3F-87B0-D499D9E07A47}" type="datetimeFigureOut">
              <a:rPr lang="zh-CN" altLang="en-US" smtClean="0"/>
              <a:pPr/>
              <a:t>2017/12/30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3736-2203-4D3D-8260-82E1258A79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1F2-435F-4F3F-87B0-D499D9E07A47}" type="datetimeFigureOut">
              <a:rPr lang="zh-CN" altLang="en-US" smtClean="0"/>
              <a:pPr/>
              <a:t>2017/12/30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3736-2203-4D3D-8260-82E1258A79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1F2-435F-4F3F-87B0-D499D9E07A47}" type="datetimeFigureOut">
              <a:rPr lang="zh-CN" altLang="en-US" smtClean="0"/>
              <a:pPr/>
              <a:t>2017/12/30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3736-2203-4D3D-8260-82E1258A79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1F2-435F-4F3F-87B0-D499D9E07A47}" type="datetimeFigureOut">
              <a:rPr lang="zh-CN" altLang="en-US" smtClean="0"/>
              <a:pPr/>
              <a:t>2017/12/30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3736-2203-4D3D-8260-82E1258A79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1F2-435F-4F3F-87B0-D499D9E07A47}" type="datetimeFigureOut">
              <a:rPr lang="zh-CN" altLang="en-US" smtClean="0"/>
              <a:pPr/>
              <a:t>2017/12/30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3736-2203-4D3D-8260-82E1258A79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1F2-435F-4F3F-87B0-D499D9E07A47}" type="datetimeFigureOut">
              <a:rPr lang="zh-CN" altLang="en-US" smtClean="0"/>
              <a:pPr/>
              <a:t>2017/12/30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3736-2203-4D3D-8260-82E1258A79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1F2-435F-4F3F-87B0-D499D9E07A47}" type="datetimeFigureOut">
              <a:rPr lang="zh-CN" altLang="en-US" smtClean="0"/>
              <a:pPr/>
              <a:t>2017/12/30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3736-2203-4D3D-8260-82E1258A79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1F2-435F-4F3F-87B0-D499D9E07A47}" type="datetimeFigureOut">
              <a:rPr lang="zh-CN" altLang="en-US" smtClean="0"/>
              <a:pPr/>
              <a:t>2017/12/30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3736-2203-4D3D-8260-82E1258A79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1F2-435F-4F3F-87B0-D499D9E07A47}" type="datetimeFigureOut">
              <a:rPr lang="zh-CN" altLang="en-US" smtClean="0"/>
              <a:pPr/>
              <a:t>2017/12/30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3736-2203-4D3D-8260-82E1258A79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1F2-435F-4F3F-87B0-D499D9E07A47}" type="datetimeFigureOut">
              <a:rPr lang="zh-CN" altLang="en-US" smtClean="0"/>
              <a:pPr/>
              <a:t>2017/12/30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13736-2203-4D3D-8260-82E1258A79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微软雅黑" pitchFamily="34" charset="-122"/>
              </a:defRPr>
            </a:lvl1pPr>
          </a:lstStyle>
          <a:p>
            <a:fld id="{874121F2-435F-4F3F-87B0-D499D9E07A47}" type="datetimeFigureOut">
              <a:rPr lang="zh-CN" altLang="en-US" smtClean="0"/>
              <a:pPr/>
              <a:t>2017/12/30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微软雅黑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微软雅黑" pitchFamily="34" charset="-122"/>
              </a:defRPr>
            </a:lvl1pPr>
          </a:lstStyle>
          <a:p>
            <a:fld id="{31C13736-2203-4D3D-8260-82E1258A79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微软雅黑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smtClean="0">
                <a:solidFill>
                  <a:srgbClr val="FF0000"/>
                </a:solidFill>
              </a:rPr>
              <a:t>三拼国罗输入法</a:t>
            </a:r>
            <a:r>
              <a:rPr lang="en-US" altLang="zh-CN" b="1" smtClean="0">
                <a:solidFill>
                  <a:srgbClr val="FF0000"/>
                </a:solidFill>
              </a:rPr>
              <a:t/>
            </a:r>
            <a:br>
              <a:rPr lang="en-US" altLang="zh-CN" b="1" smtClean="0">
                <a:solidFill>
                  <a:srgbClr val="FF0000"/>
                </a:solidFill>
              </a:rPr>
            </a:br>
            <a:r>
              <a:rPr lang="zh-CN" altLang="en-US" b="1" smtClean="0">
                <a:solidFill>
                  <a:srgbClr val="FF0000"/>
                </a:solidFill>
              </a:rPr>
              <a:t>思路介绍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b="1" smtClean="0">
                <a:solidFill>
                  <a:srgbClr val="6699FF"/>
                </a:solidFill>
              </a:rPr>
              <a:t>QQ</a:t>
            </a:r>
            <a:r>
              <a:rPr lang="zh-CN" altLang="en-US" b="1" smtClean="0">
                <a:solidFill>
                  <a:srgbClr val="6699FF"/>
                </a:solidFill>
              </a:rPr>
              <a:t>群：</a:t>
            </a:r>
            <a:r>
              <a:rPr lang="en-US" altLang="zh-CN" b="1" smtClean="0">
                <a:solidFill>
                  <a:srgbClr val="6699FF"/>
                </a:solidFill>
              </a:rPr>
              <a:t>288975145</a:t>
            </a:r>
          </a:p>
        </p:txBody>
      </p:sp>
      <p:sp>
        <p:nvSpPr>
          <p:cNvPr id="4" name="椭圆 3"/>
          <p:cNvSpPr/>
          <p:nvPr/>
        </p:nvSpPr>
        <p:spPr>
          <a:xfrm>
            <a:off x="3275856" y="0"/>
            <a:ext cx="2016224" cy="20162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b="1" smtClean="0">
                <a:solidFill>
                  <a:sysClr val="windowText" lastClr="00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XANPIR</a:t>
            </a:r>
          </a:p>
          <a:p>
            <a:pPr algn="ctr"/>
            <a:r>
              <a:rPr lang="en-US" altLang="zh-CN" sz="2400" b="1" smtClean="0">
                <a:solidFill>
                  <a:sysClr val="windowText" lastClr="00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GORLOR</a:t>
            </a:r>
            <a:endParaRPr lang="zh-CN" altLang="en-US" sz="2400" b="1">
              <a:solidFill>
                <a:sysClr val="windowText" lastClr="000000"/>
              </a:solidFill>
              <a:latin typeface="Consolas" pitchFamily="49" charset="0"/>
              <a:ea typeface="微软雅黑" pitchFamily="34" charset="-122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zh-CN" altLang="en-US" smtClean="0"/>
              <a:t>汉语拼音转变为三拼国罗思路</a:t>
            </a:r>
            <a:endParaRPr lang="zh-CN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923928" y="1772816"/>
          <a:ext cx="4822834" cy="1828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48754"/>
                <a:gridCol w="395314"/>
                <a:gridCol w="790629"/>
                <a:gridCol w="395314"/>
                <a:gridCol w="790629"/>
                <a:gridCol w="395314"/>
                <a:gridCol w="711566"/>
                <a:gridCol w="39531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1418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b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b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p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p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m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m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f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f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1418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d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d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t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t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l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l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1418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g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k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k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h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h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w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w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1418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j,z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q,c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q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x,s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x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1418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zh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ch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c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sh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s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r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r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155679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smtClean="0">
                <a:ea typeface="微软雅黑" pitchFamily="34" charset="-122"/>
              </a:rPr>
              <a:t>声母：</a:t>
            </a:r>
            <a:endParaRPr lang="en-US" altLang="zh-CN" b="1" smtClean="0">
              <a:ea typeface="微软雅黑" pitchFamily="34" charset="-122"/>
            </a:endParaRPr>
          </a:p>
          <a:p>
            <a:r>
              <a:rPr lang="en-US" altLang="zh-CN" b="1" smtClean="0">
                <a:ea typeface="微软雅黑" pitchFamily="34" charset="-122"/>
              </a:rPr>
              <a:t>	z c s</a:t>
            </a:r>
            <a:r>
              <a:rPr lang="zh-CN" altLang="en-US" b="1" smtClean="0">
                <a:ea typeface="微软雅黑" pitchFamily="34" charset="-122"/>
              </a:rPr>
              <a:t>合并到 </a:t>
            </a:r>
            <a:r>
              <a:rPr lang="en-US" altLang="zh-CN" b="1" smtClean="0">
                <a:solidFill>
                  <a:srgbClr val="FF0000"/>
                </a:solidFill>
                <a:ea typeface="微软雅黑" pitchFamily="34" charset="-122"/>
              </a:rPr>
              <a:t>j q x</a:t>
            </a:r>
          </a:p>
          <a:p>
            <a:r>
              <a:rPr lang="en-US" altLang="zh-CN" b="1" smtClean="0">
                <a:ea typeface="微软雅黑" pitchFamily="34" charset="-122"/>
              </a:rPr>
              <a:t>	zh ch sh</a:t>
            </a:r>
            <a:r>
              <a:rPr lang="zh-CN" altLang="en-US" b="1" smtClean="0">
                <a:ea typeface="微软雅黑" pitchFamily="34" charset="-122"/>
              </a:rPr>
              <a:t>简化为</a:t>
            </a:r>
            <a:r>
              <a:rPr lang="en-US" altLang="zh-CN" b="1" smtClean="0">
                <a:solidFill>
                  <a:srgbClr val="FF0000"/>
                </a:solidFill>
                <a:ea typeface="微软雅黑" pitchFamily="34" charset="-122"/>
              </a:rPr>
              <a:t>z c s</a:t>
            </a:r>
          </a:p>
          <a:p>
            <a:r>
              <a:rPr lang="en-US" altLang="zh-CN" b="1" smtClean="0">
                <a:ea typeface="微软雅黑" pitchFamily="34" charset="-122"/>
              </a:rPr>
              <a:t>	</a:t>
            </a:r>
            <a:r>
              <a:rPr lang="zh-CN" altLang="en-US" b="1" smtClean="0">
                <a:ea typeface="微软雅黑" pitchFamily="34" charset="-122"/>
              </a:rPr>
              <a:t>其它都不变</a:t>
            </a:r>
          </a:p>
        </p:txBody>
      </p:sp>
      <p:sp>
        <p:nvSpPr>
          <p:cNvPr id="10" name="矩形 9"/>
          <p:cNvSpPr/>
          <p:nvPr/>
        </p:nvSpPr>
        <p:spPr>
          <a:xfrm>
            <a:off x="1475656" y="836713"/>
            <a:ext cx="6768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以下的黑字都表示汉语拼音，</a:t>
            </a:r>
            <a:r>
              <a:rPr lang="zh-CN" altLang="en-US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红字表示三拼国罗。</a:t>
            </a:r>
            <a:endParaRPr lang="zh-CN" altLang="en-US">
              <a:solidFill>
                <a:srgbClr val="FF0000"/>
              </a:solidFill>
              <a:ea typeface="微软雅黑" pitchFamily="34" charset="-122"/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>
            <a:off x="3131840" y="2492896"/>
            <a:ext cx="79208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2987824" y="1988840"/>
            <a:ext cx="936104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zh-CN" altLang="en-US" smtClean="0"/>
              <a:t>汉语拼音转变为三拼国罗思路</a:t>
            </a:r>
            <a:endParaRPr lang="zh-CN" altLang="en-US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171170" y="1196752"/>
          <a:ext cx="8499069" cy="264394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18548"/>
                <a:gridCol w="809625"/>
                <a:gridCol w="461585"/>
                <a:gridCol w="885825"/>
                <a:gridCol w="461585"/>
                <a:gridCol w="810486"/>
                <a:gridCol w="461585"/>
                <a:gridCol w="809625"/>
                <a:gridCol w="461585"/>
                <a:gridCol w="885825"/>
                <a:gridCol w="461585"/>
                <a:gridCol w="809625"/>
                <a:gridCol w="461585"/>
              </a:tblGrid>
              <a:tr h="264346"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-i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-u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-n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-g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_a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49388"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6434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</a:t>
                      </a:r>
                      <a:r>
                        <a:rPr lang="zh-CN" altLang="en-US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开头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ai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ao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643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</a:t>
                      </a:r>
                      <a:r>
                        <a:rPr lang="zh-CN" altLang="en-US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开头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iu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ia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ia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643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</a:t>
                      </a:r>
                      <a:r>
                        <a:rPr lang="zh-CN" altLang="en-US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开头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ui,ue,üe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ü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ong,iong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ua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ua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317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</a:t>
                      </a:r>
                      <a:r>
                        <a:rPr lang="zh-CN" altLang="en-US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开头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ei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er</a:t>
                      </a:r>
                      <a:endParaRPr lang="zh-CN" altLang="en-US" sz="1400" smtClean="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643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</a:t>
                      </a:r>
                      <a:r>
                        <a:rPr lang="zh-CN" altLang="en-US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开头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o,uo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uai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ou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uan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uang</a:t>
                      </a:r>
                      <a:endParaRPr lang="zh-CN" altLang="en-US" sz="1400" smtClean="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643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</a:t>
                      </a:r>
                      <a:r>
                        <a:rPr lang="zh-CN" altLang="en-US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开头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ie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iao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ian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iang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827420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smtClean="0">
                <a:ea typeface="微软雅黑" pitchFamily="34" charset="-122"/>
              </a:rPr>
              <a:t>韵母：首先把韵母放入</a:t>
            </a:r>
            <a:r>
              <a:rPr lang="en-US" altLang="zh-CN" b="1" smtClean="0">
                <a:ea typeface="微软雅黑" pitchFamily="34" charset="-122"/>
              </a:rPr>
              <a:t>(a e i u e y)×(-  -i  -u -n -g -a)</a:t>
            </a:r>
            <a:r>
              <a:rPr lang="zh-CN" altLang="en-US" b="1" smtClean="0">
                <a:ea typeface="微软雅黑" pitchFamily="34" charset="-122"/>
              </a:rPr>
              <a:t>的结构中：</a:t>
            </a:r>
            <a:r>
              <a:rPr lang="en-US" altLang="zh-CN" b="1" smtClean="0">
                <a:ea typeface="微软雅黑" pitchFamily="34" charset="-122"/>
              </a:rPr>
              <a:t> </a:t>
            </a:r>
            <a:endParaRPr lang="zh-CN" altLang="en-US" b="1">
              <a:ea typeface="微软雅黑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3951054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可以看出，</a:t>
            </a:r>
            <a:endParaRPr lang="en-US" altLang="zh-CN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pPr lvl="1"/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ng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变</a:t>
            </a:r>
            <a:r>
              <a:rPr lang="en-US" altLang="zh-CN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g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是为了少打字母</a:t>
            </a:r>
          </a:p>
          <a:p>
            <a:pPr lvl="1"/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o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开头的韵母有些对应于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ua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开头的韵母，所以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uang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变</a:t>
            </a:r>
            <a:r>
              <a:rPr lang="en-US" altLang="zh-CN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og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，原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ong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就变成</a:t>
            </a:r>
            <a:r>
              <a:rPr lang="en-US" altLang="zh-CN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ug</a:t>
            </a:r>
          </a:p>
          <a:p>
            <a:pPr lvl="1"/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y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单独是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ie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，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y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开头韵母对应于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ia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开头的韵母。</a:t>
            </a:r>
            <a:endParaRPr lang="en-US" altLang="zh-CN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pPr lvl="1"/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ao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，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iao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最后的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o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都变成</a:t>
            </a:r>
            <a:r>
              <a:rPr lang="en-US" altLang="zh-CN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u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，是为与其它</a:t>
            </a:r>
            <a:r>
              <a:rPr lang="en-US" altLang="zh-CN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u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结尾的韵母统一</a:t>
            </a:r>
            <a:endParaRPr lang="en-US" altLang="zh-CN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pPr lvl="1"/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ong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和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iong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不会连相同的声母，所以合并为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ug</a:t>
            </a:r>
          </a:p>
          <a:p>
            <a:pPr lvl="1"/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ui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ue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和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üe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不会连相同的声母，所以合并为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ui</a:t>
            </a:r>
          </a:p>
          <a:p>
            <a:pPr lvl="1"/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o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和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uo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不会连相同的声母</a:t>
            </a:r>
            <a:r>
              <a:rPr lang="en-US" altLang="zh-CN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(</a:t>
            </a:r>
            <a:r>
              <a:rPr lang="zh-CN" altLang="en-US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除了</a:t>
            </a:r>
            <a:r>
              <a:rPr lang="en-US" altLang="zh-CN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lo luo</a:t>
            </a:r>
            <a:r>
              <a:rPr lang="zh-CN" altLang="en-US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例如，于是把</a:t>
            </a:r>
            <a:r>
              <a:rPr lang="en-US" altLang="zh-CN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lo</a:t>
            </a:r>
            <a:r>
              <a:rPr lang="zh-CN" altLang="en-US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特殊变为</a:t>
            </a:r>
            <a:r>
              <a:rPr lang="en-US" altLang="zh-CN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lua</a:t>
            </a:r>
            <a:r>
              <a:rPr lang="en-US" altLang="zh-CN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)</a:t>
            </a:r>
          </a:p>
          <a:p>
            <a:pPr lvl="1"/>
            <a:r>
              <a:rPr lang="zh-CN" altLang="en-US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还有个特殊的罕见发声</a:t>
            </a:r>
            <a:r>
              <a:rPr lang="en-US" altLang="zh-CN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lün</a:t>
            </a:r>
            <a:r>
              <a:rPr lang="zh-CN" altLang="en-US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，被特殊变为</a:t>
            </a:r>
            <a:r>
              <a:rPr lang="en-US" altLang="zh-CN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len</a:t>
            </a:r>
          </a:p>
          <a:p>
            <a:pPr lvl="1"/>
            <a:r>
              <a:rPr lang="en-US" altLang="zh-CN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lua</a:t>
            </a:r>
            <a:r>
              <a:rPr lang="zh-CN" altLang="en-US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和</a:t>
            </a:r>
            <a:r>
              <a:rPr lang="en-US" altLang="zh-CN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len</a:t>
            </a:r>
            <a:r>
              <a:rPr lang="zh-CN" altLang="en-US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涉及的字少，上表不写出。</a:t>
            </a:r>
            <a:endParaRPr lang="en-US" altLang="zh-CN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zh-CN" altLang="en-US" smtClean="0"/>
              <a:t>汉语拼音转变为三拼国罗思路</a:t>
            </a:r>
            <a:r>
              <a:rPr lang="zh-CN" altLang="en-US" sz="2200" smtClean="0"/>
              <a:t>（带指示线）</a:t>
            </a:r>
            <a:endParaRPr lang="zh-CN" altLang="en-US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171170" y="1196752"/>
          <a:ext cx="8499069" cy="264394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18548"/>
                <a:gridCol w="809625"/>
                <a:gridCol w="461585"/>
                <a:gridCol w="885825"/>
                <a:gridCol w="461585"/>
                <a:gridCol w="810486"/>
                <a:gridCol w="461585"/>
                <a:gridCol w="809625"/>
                <a:gridCol w="461585"/>
                <a:gridCol w="885825"/>
                <a:gridCol w="461585"/>
                <a:gridCol w="809625"/>
                <a:gridCol w="461585"/>
              </a:tblGrid>
              <a:tr h="264346"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-i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-u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-n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-g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_a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49388"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6434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</a:t>
                      </a:r>
                      <a:r>
                        <a:rPr lang="zh-CN" altLang="en-US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开头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ai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ao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643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</a:t>
                      </a:r>
                      <a:r>
                        <a:rPr lang="zh-CN" altLang="en-US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开头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iu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ia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ia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643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</a:t>
                      </a:r>
                      <a:r>
                        <a:rPr lang="zh-CN" altLang="en-US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开头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ui,ue,üe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ü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ong,iong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ua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ua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317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</a:t>
                      </a:r>
                      <a:r>
                        <a:rPr lang="zh-CN" altLang="en-US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开头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ei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er</a:t>
                      </a:r>
                      <a:endParaRPr lang="zh-CN" altLang="en-US" sz="1400" smtClean="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643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</a:t>
                      </a:r>
                      <a:r>
                        <a:rPr lang="zh-CN" altLang="en-US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开头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o,uo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uai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ou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uan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uang</a:t>
                      </a:r>
                      <a:endParaRPr lang="zh-CN" altLang="en-US" sz="1400" smtClean="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643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</a:t>
                      </a:r>
                      <a:r>
                        <a:rPr lang="zh-CN" altLang="en-US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开头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ie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iao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ian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iang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827420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smtClean="0">
                <a:ea typeface="微软雅黑" pitchFamily="34" charset="-122"/>
              </a:rPr>
              <a:t>韵母：首先把韵母放入</a:t>
            </a:r>
            <a:r>
              <a:rPr lang="en-US" altLang="zh-CN" b="1" smtClean="0">
                <a:ea typeface="微软雅黑" pitchFamily="34" charset="-122"/>
              </a:rPr>
              <a:t>(a e i u e y)×(-  -i  -u -n -g -a)</a:t>
            </a:r>
            <a:r>
              <a:rPr lang="zh-CN" altLang="en-US" b="1" smtClean="0">
                <a:ea typeface="微软雅黑" pitchFamily="34" charset="-122"/>
              </a:rPr>
              <a:t>的结构中：</a:t>
            </a:r>
            <a:r>
              <a:rPr lang="en-US" altLang="zh-CN" b="1" smtClean="0">
                <a:ea typeface="微软雅黑" pitchFamily="34" charset="-122"/>
              </a:rPr>
              <a:t> </a:t>
            </a:r>
            <a:endParaRPr lang="zh-CN" altLang="en-US" b="1">
              <a:ea typeface="微软雅黑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3951054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可以看出，</a:t>
            </a:r>
            <a:endParaRPr lang="en-US" altLang="zh-CN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pPr lvl="1"/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ng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变</a:t>
            </a:r>
            <a:r>
              <a:rPr lang="en-US" altLang="zh-CN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g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是为了少打字母</a:t>
            </a:r>
          </a:p>
          <a:p>
            <a:pPr lvl="1"/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o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开头的韵母有些对应于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ua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开头的韵母，所以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uang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变</a:t>
            </a:r>
            <a:r>
              <a:rPr lang="en-US" altLang="zh-CN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og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，原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ong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就变成</a:t>
            </a:r>
            <a:r>
              <a:rPr lang="en-US" altLang="zh-CN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ug</a:t>
            </a:r>
          </a:p>
          <a:p>
            <a:pPr lvl="1"/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y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单独是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ie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，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y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开头韵母对应于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ia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开头的韵母。</a:t>
            </a:r>
            <a:endParaRPr lang="en-US" altLang="zh-CN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pPr lvl="1"/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ao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，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iao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最后的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o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都变成</a:t>
            </a:r>
            <a:r>
              <a:rPr lang="en-US" altLang="zh-CN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u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，是为与其它</a:t>
            </a:r>
            <a:r>
              <a:rPr lang="en-US" altLang="zh-CN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u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结尾的韵母统一</a:t>
            </a:r>
            <a:endParaRPr lang="en-US" altLang="zh-CN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pPr lvl="1"/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ong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和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iong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不会连相同的声母，所以合并为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ug</a:t>
            </a:r>
          </a:p>
          <a:p>
            <a:pPr lvl="1"/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ui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ue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和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üe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不会连相同的声母，所以合并为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ui</a:t>
            </a:r>
          </a:p>
          <a:p>
            <a:pPr lvl="1"/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o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和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uo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不会连相同的声母</a:t>
            </a:r>
            <a:r>
              <a:rPr lang="en-US" altLang="zh-CN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(</a:t>
            </a:r>
            <a:r>
              <a:rPr lang="zh-CN" altLang="en-US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除了</a:t>
            </a:r>
            <a:r>
              <a:rPr lang="en-US" altLang="zh-CN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lo luo</a:t>
            </a:r>
            <a:r>
              <a:rPr lang="zh-CN" altLang="en-US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例如，于是把</a:t>
            </a:r>
            <a:r>
              <a:rPr lang="en-US" altLang="zh-CN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lo</a:t>
            </a:r>
            <a:r>
              <a:rPr lang="zh-CN" altLang="en-US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特殊变为</a:t>
            </a:r>
            <a:r>
              <a:rPr lang="en-US" altLang="zh-CN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lua</a:t>
            </a:r>
            <a:r>
              <a:rPr lang="en-US" altLang="zh-CN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)</a:t>
            </a:r>
          </a:p>
          <a:p>
            <a:pPr lvl="1"/>
            <a:r>
              <a:rPr lang="zh-CN" altLang="en-US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还有个特殊的罕见发声</a:t>
            </a:r>
            <a:r>
              <a:rPr lang="en-US" altLang="zh-CN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lün</a:t>
            </a:r>
            <a:r>
              <a:rPr lang="zh-CN" altLang="en-US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，被特殊变为</a:t>
            </a:r>
            <a:r>
              <a:rPr lang="en-US" altLang="zh-CN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len</a:t>
            </a:r>
          </a:p>
          <a:p>
            <a:pPr lvl="1"/>
            <a:r>
              <a:rPr lang="en-US" altLang="zh-CN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lua</a:t>
            </a:r>
            <a:r>
              <a:rPr lang="zh-CN" altLang="en-US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和</a:t>
            </a:r>
            <a:r>
              <a:rPr lang="en-US" altLang="zh-CN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len</a:t>
            </a:r>
            <a:r>
              <a:rPr lang="zh-CN" altLang="en-US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涉及的字少，上表不写出。</a:t>
            </a:r>
            <a:endParaRPr lang="en-US" altLang="zh-CN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3347864" y="3861048"/>
            <a:ext cx="360040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H="1" flipV="1">
            <a:off x="7308304" y="2780928"/>
            <a:ext cx="288032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V="1">
            <a:off x="6372200" y="3356992"/>
            <a:ext cx="648072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 flipH="1" flipV="1">
            <a:off x="4211960" y="3717032"/>
            <a:ext cx="1872208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 flipH="1" flipV="1">
            <a:off x="4211960" y="2132856"/>
            <a:ext cx="1944216" cy="3024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 flipV="1">
            <a:off x="5652120" y="2852936"/>
            <a:ext cx="1224136" cy="2664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 flipV="1">
            <a:off x="1115616" y="3501008"/>
            <a:ext cx="360040" cy="2520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zh-CN" altLang="en-US" smtClean="0">
                <a:latin typeface="Consolas" pitchFamily="49" charset="0"/>
                <a:cs typeface="Consolas" pitchFamily="49" charset="0"/>
              </a:rPr>
              <a:t>汉语拼音转变为三拼国罗思路</a:t>
            </a:r>
            <a:endParaRPr lang="zh-CN" altLang="en-US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467544" y="1810504"/>
          <a:ext cx="8240267" cy="2194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48754"/>
                <a:gridCol w="395314"/>
                <a:gridCol w="1066800"/>
                <a:gridCol w="395314"/>
                <a:gridCol w="889000"/>
                <a:gridCol w="395314"/>
                <a:gridCol w="711566"/>
                <a:gridCol w="395314"/>
                <a:gridCol w="1136277"/>
                <a:gridCol w="395314"/>
                <a:gridCol w="1066800"/>
                <a:gridCol w="4445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za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ja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zai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jai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zao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jau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zan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jan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zang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jag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zi</a:t>
                      </a:r>
                      <a:endParaRPr lang="zh-CN" altLang="en-US" sz="1400" b="1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jiu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jia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jia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jue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zu</a:t>
                      </a:r>
                      <a:endParaRPr lang="zh-CN" altLang="en-US" sz="1400" b="1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jiong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juan</a:t>
                      </a:r>
                      <a:endParaRPr lang="zh-CN" altLang="en-US" sz="1400" b="1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jua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ze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je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zei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jei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zun</a:t>
                      </a:r>
                      <a:endParaRPr lang="zh-CN" altLang="en-US" sz="1400" b="1" smtClean="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jeu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zen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jen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zeng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jeg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zuo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jo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zui</a:t>
                      </a:r>
                      <a:endParaRPr lang="zh-CN" altLang="en-US" sz="1400" b="1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joi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zou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jou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zuan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jon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zong</a:t>
                      </a:r>
                      <a:endParaRPr lang="zh-CN" altLang="en-US" sz="1400" b="1" smtClean="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jog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jie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jy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jiao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jyu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jian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jyn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jiang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jyg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836712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韵母：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	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由于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 c s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合并到 </a:t>
            </a:r>
            <a:r>
              <a:rPr lang="en-US" altLang="zh-CN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j q x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，它共同连接的韵母需要调整，</a:t>
            </a:r>
            <a:endParaRPr lang="en-US" altLang="zh-CN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	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下表中，红底格子表示原来是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 c s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声母的音。</a:t>
            </a:r>
            <a:endParaRPr lang="en-US" altLang="zh-CN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	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以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为例：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c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q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以及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s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x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的变换也与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一样可以推导出来：</a:t>
            </a:r>
            <a:endParaRPr lang="en-US" altLang="zh-CN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4149080"/>
            <a:ext cx="86044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可以看出，</a:t>
            </a:r>
            <a:endParaRPr lang="en-US" altLang="zh-CN" sz="1600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pPr lvl="1">
              <a:buFont typeface="Wingdings" pitchFamily="2" charset="2"/>
              <a:buChar char="u"/>
            </a:pP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zi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zu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为了避免与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ji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ju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冲突而双写韵母，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zi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zu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分别变成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jii</a:t>
            </a:r>
            <a:r>
              <a:rPr lang="zh-CN" altLang="en-US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juu</a:t>
            </a:r>
          </a:p>
          <a:p>
            <a:pPr lvl="1">
              <a:buFont typeface="Wingdings" pitchFamily="2" charset="2"/>
              <a:buChar char="u"/>
            </a:pP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zun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为了避免与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jun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冲突而变成韵母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eu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，把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zun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变成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jeu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。</a:t>
            </a:r>
            <a:endParaRPr lang="en-US" altLang="zh-CN" sz="1600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pPr lvl="1">
              <a:buFont typeface="Wingdings" pitchFamily="2" charset="2"/>
              <a:buChar char="u"/>
            </a:pP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juan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为了避免与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zuan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冲突而变成韵母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ua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，把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juan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变成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jua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。</a:t>
            </a:r>
            <a:endParaRPr lang="en-US" altLang="zh-CN" sz="1600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pPr lvl="1">
              <a:buFont typeface="Wingdings" pitchFamily="2" charset="2"/>
              <a:buChar char="u"/>
            </a:pP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jue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jiong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分别按规律变成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jui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jug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。为避免冲突，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zui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和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zong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分别变成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joi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jog</a:t>
            </a:r>
            <a:endParaRPr lang="en-US" altLang="zh-CN" sz="1600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变换之后，整体上的规则是：</a:t>
            </a:r>
            <a:endParaRPr lang="en-US" altLang="zh-CN" sz="1600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pPr lvl="1">
              <a:buFont typeface="Wingdings" pitchFamily="2" charset="2"/>
              <a:buChar char="u"/>
            </a:pP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a</a:t>
            </a:r>
            <a:r>
              <a:rPr lang="zh-CN" altLang="en-US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e</a:t>
            </a:r>
            <a:r>
              <a:rPr lang="zh-CN" altLang="en-US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o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开头的韵母、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 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以及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ii</a:t>
            </a:r>
            <a:r>
              <a:rPr lang="zh-CN" altLang="en-US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uu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韵母属于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 c s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，其它属于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 q x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声母！</a:t>
            </a:r>
            <a:endParaRPr lang="en-US" altLang="zh-CN" sz="1600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zh-CN" altLang="en-US" smtClean="0">
                <a:latin typeface="Consolas" pitchFamily="49" charset="0"/>
                <a:cs typeface="Consolas" pitchFamily="49" charset="0"/>
              </a:rPr>
              <a:t>汉语拼音转变为三拼国罗思路</a:t>
            </a:r>
            <a:r>
              <a:rPr lang="zh-CN" altLang="en-US" sz="2200" smtClean="0"/>
              <a:t>（带指示线）</a:t>
            </a:r>
            <a:endParaRPr lang="zh-CN" altLang="en-US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467544" y="1810504"/>
          <a:ext cx="8240267" cy="2194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48754"/>
                <a:gridCol w="395314"/>
                <a:gridCol w="1066800"/>
                <a:gridCol w="395314"/>
                <a:gridCol w="889000"/>
                <a:gridCol w="395314"/>
                <a:gridCol w="711566"/>
                <a:gridCol w="395314"/>
                <a:gridCol w="1136277"/>
                <a:gridCol w="395314"/>
                <a:gridCol w="1066800"/>
                <a:gridCol w="4445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za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ja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zai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jai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zao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jau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zan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jan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zang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jag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zi</a:t>
                      </a:r>
                      <a:endParaRPr lang="zh-CN" altLang="en-US" sz="1400" b="1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jiu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jia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jia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jue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zu</a:t>
                      </a:r>
                      <a:endParaRPr lang="zh-CN" altLang="en-US" sz="1400" b="1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jiong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juan</a:t>
                      </a:r>
                      <a:endParaRPr lang="zh-CN" altLang="en-US" sz="1400" b="1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jua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ze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je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zei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jei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zun</a:t>
                      </a:r>
                      <a:endParaRPr lang="zh-CN" altLang="en-US" sz="1400" b="1" smtClean="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jeu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zen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jen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zeng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jeg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zuo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jo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zui</a:t>
                      </a:r>
                      <a:endParaRPr lang="zh-CN" altLang="en-US" sz="1400" b="1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joi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zou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jou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zuan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jon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zong</a:t>
                      </a:r>
                      <a:endParaRPr lang="zh-CN" altLang="en-US" sz="1400" b="1" smtClean="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jog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jie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jy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jiao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jyu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jian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jyn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jiang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jyg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836712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韵母：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	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由于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 c s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合并到 </a:t>
            </a:r>
            <a:r>
              <a:rPr lang="en-US" altLang="zh-CN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j q x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，它共同连接的韵母需要调整，</a:t>
            </a:r>
            <a:endParaRPr lang="en-US" altLang="zh-CN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	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下表中，红底格子表示原来是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 c s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声母的音。</a:t>
            </a:r>
            <a:endParaRPr lang="en-US" altLang="zh-CN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	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以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为例：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c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q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以及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s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x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的变换也与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一样可以推导出来：</a:t>
            </a:r>
            <a:endParaRPr lang="en-US" altLang="zh-CN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 flipH="1" flipV="1">
            <a:off x="2915816" y="2708920"/>
            <a:ext cx="360040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H="1" flipV="1">
            <a:off x="4211960" y="2996952"/>
            <a:ext cx="2952328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H="1" flipV="1">
            <a:off x="3851920" y="3356992"/>
            <a:ext cx="1224136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V="1">
            <a:off x="6300192" y="2996952"/>
            <a:ext cx="1872208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 flipH="1" flipV="1">
            <a:off x="3131840" y="3645024"/>
            <a:ext cx="4752528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 flipH="1" flipV="1">
            <a:off x="6228184" y="3645024"/>
            <a:ext cx="2088232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23528" y="4149080"/>
            <a:ext cx="86044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u"/>
            </a:pP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可以看出，</a:t>
            </a:r>
            <a:endParaRPr lang="en-US" altLang="zh-CN" sz="1600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pPr lvl="1">
              <a:buFont typeface="Wingdings" pitchFamily="2" charset="2"/>
              <a:buChar char="u"/>
            </a:pP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zi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zu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为了避免与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ji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ju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冲突而双写韵母，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zi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zu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分别变成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jii</a:t>
            </a:r>
            <a:r>
              <a:rPr lang="zh-CN" altLang="en-US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juu</a:t>
            </a:r>
          </a:p>
          <a:p>
            <a:pPr lvl="1">
              <a:buFont typeface="Wingdings" pitchFamily="2" charset="2"/>
              <a:buChar char="u"/>
            </a:pP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zun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为了避免与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jun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冲突而变成韵母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eu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，把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zun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变成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jeu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。</a:t>
            </a:r>
            <a:endParaRPr lang="en-US" altLang="zh-CN" sz="1600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pPr lvl="1">
              <a:buFont typeface="Wingdings" pitchFamily="2" charset="2"/>
              <a:buChar char="u"/>
            </a:pP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juan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为了避免与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zuan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冲突而变成韵母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ua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，把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juan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变成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jua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。</a:t>
            </a:r>
            <a:endParaRPr lang="en-US" altLang="zh-CN" sz="1600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pPr lvl="1">
              <a:buFont typeface="Wingdings" pitchFamily="2" charset="2"/>
              <a:buChar char="u"/>
            </a:pP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jue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jiong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分别按规律变成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jui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jug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。为避免冲突，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zui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和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zong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分别变成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joi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jog</a:t>
            </a:r>
            <a:endParaRPr lang="en-US" altLang="zh-CN" sz="1600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pPr>
              <a:buFont typeface="Wingdings" pitchFamily="2" charset="2"/>
              <a:buChar char="u"/>
            </a:pP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变换之后，整体上的规则是：</a:t>
            </a:r>
            <a:endParaRPr lang="en-US" altLang="zh-CN" sz="1600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  <a:p>
            <a:pPr lvl="1">
              <a:buFont typeface="Wingdings" pitchFamily="2" charset="2"/>
              <a:buChar char="u"/>
            </a:pP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a</a:t>
            </a:r>
            <a:r>
              <a:rPr lang="zh-CN" altLang="en-US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e</a:t>
            </a:r>
            <a:r>
              <a:rPr lang="zh-CN" altLang="en-US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o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开头的韵母、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 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以及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ii</a:t>
            </a:r>
            <a:r>
              <a:rPr lang="zh-CN" altLang="en-US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、</a:t>
            </a:r>
            <a:r>
              <a:rPr lang="en-US" altLang="zh-CN" sz="1600" b="1" smtClean="0">
                <a:solidFill>
                  <a:srgbClr val="FF0000"/>
                </a:solidFill>
                <a:latin typeface="Consolas" pitchFamily="49" charset="0"/>
                <a:ea typeface="微软雅黑" pitchFamily="34" charset="-122"/>
                <a:cs typeface="Consolas" pitchFamily="49" charset="0"/>
              </a:rPr>
              <a:t>uu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韵母属于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z c s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，其它属于</a:t>
            </a:r>
            <a:r>
              <a:rPr lang="en-US" altLang="zh-CN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j q x</a:t>
            </a:r>
            <a:r>
              <a:rPr lang="zh-CN" altLang="en-US" sz="1600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声母！</a:t>
            </a:r>
            <a:endParaRPr lang="en-US" altLang="zh-CN" sz="1600" b="1" smtClean="0">
              <a:latin typeface="Consolas" pitchFamily="49" charset="0"/>
              <a:ea typeface="微软雅黑" pitchFamily="34" charset="-122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35496" y="614888"/>
          <a:ext cx="9036496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012"/>
                <a:gridCol w="955077"/>
                <a:gridCol w="1689751"/>
                <a:gridCol w="1813328"/>
                <a:gridCol w="1644556"/>
                <a:gridCol w="1831772"/>
              </a:tblGrid>
              <a:tr h="129258">
                <a:tc>
                  <a:txBody>
                    <a:bodyPr/>
                    <a:lstStyle/>
                    <a:p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ˉ声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ˊ声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ˇ声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ˋ声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轻声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129258"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-r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-s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-h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-f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310219">
                <a:tc>
                  <a:txBody>
                    <a:bodyPr/>
                    <a:lstStyle/>
                    <a:p>
                      <a:r>
                        <a:rPr lang="zh-CN" altLang="en-US" sz="1400" b="1" baseline="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即</a:t>
                      </a:r>
                      <a:r>
                        <a:rPr lang="en-US" altLang="zh-CN" sz="1400" b="1" baseline="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 i u e  o y</a:t>
                      </a:r>
                      <a:r>
                        <a:rPr lang="zh-CN" altLang="en-US" sz="1400" b="1" baseline="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六个单字韵母</a:t>
                      </a:r>
                      <a:endParaRPr lang="zh-CN" altLang="en-US" sz="1400" b="1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平声都是原形不变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加</a:t>
                      </a:r>
                      <a:r>
                        <a:rPr lang="en-US" altLang="zh-CN" sz="1400" b="1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r</a:t>
                      </a:r>
                      <a:r>
                        <a:rPr lang="zh-CN" altLang="en-US" sz="1400" b="1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，表示升调</a:t>
                      </a:r>
                      <a:endParaRPr lang="zh-CN" altLang="en-US" sz="1400" b="1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加</a:t>
                      </a:r>
                      <a:r>
                        <a:rPr lang="en-US" altLang="zh-CN" sz="1400" b="1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s</a:t>
                      </a:r>
                      <a:r>
                        <a:rPr lang="zh-CN" altLang="en-US" sz="1400" b="1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，参考英语复数，表示很长，因为要先降调再升调</a:t>
                      </a:r>
                      <a:endParaRPr lang="zh-CN" altLang="en-US" sz="1400" b="1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加</a:t>
                      </a:r>
                      <a:r>
                        <a:rPr lang="en-US" altLang="zh-CN" sz="1400" b="1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h</a:t>
                      </a:r>
                      <a:r>
                        <a:rPr lang="zh-CN" altLang="en-US" sz="1400" b="1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，表示降调</a:t>
                      </a:r>
                      <a:endParaRPr lang="zh-CN" altLang="en-US" sz="1400" b="1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加</a:t>
                      </a:r>
                      <a:r>
                        <a:rPr lang="en-US" altLang="zh-CN" sz="1400" b="1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f</a:t>
                      </a:r>
                      <a:r>
                        <a:rPr lang="zh-CN" altLang="en-US" sz="1400" b="1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，表示如果出轻风（风的声母</a:t>
                      </a:r>
                      <a:r>
                        <a:rPr lang="en-US" altLang="zh-CN" sz="1400" b="1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f</a:t>
                      </a:r>
                      <a:r>
                        <a:rPr lang="zh-CN" altLang="en-US" sz="1400" b="1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）的轻声</a:t>
                      </a:r>
                      <a:endParaRPr lang="zh-CN" altLang="en-US" sz="1400" b="1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129258"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-i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-i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-j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-e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-y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-z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007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ai ii ui ei oi ia 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韵母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平声都是原形不变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变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为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，因为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与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是相似字母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变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为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，英语中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有时也发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[i]</a:t>
                      </a:r>
                      <a:r>
                        <a:rPr lang="zh-CN" altLang="en-US" sz="1400" b="1" kern="1200" baseline="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音，</a:t>
                      </a:r>
                      <a:r>
                        <a:rPr lang="en-US" altLang="zh-CN" sz="1400" b="1" kern="1200" baseline="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</a:t>
                      </a:r>
                      <a:r>
                        <a:rPr lang="zh-CN" altLang="en-US" sz="1400" b="1" kern="1200" baseline="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较宽，表示发音长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变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为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，英语中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也发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[i]</a:t>
                      </a:r>
                      <a:r>
                        <a:rPr lang="zh-CN" altLang="en-US" sz="1400" b="1" kern="1200" baseline="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音，常于字末，用来表示降调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变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为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与前面的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发音相近，并且音较浊，用于表示轻声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129258"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-u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-u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-v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-o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-w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-b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007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au ui uu ui ui ua yu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韵母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平声都是原形不变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变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为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v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，因为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v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与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是相似字母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变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为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，英语中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有时也发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[u]</a:t>
                      </a:r>
                      <a:r>
                        <a:rPr lang="zh-CN" altLang="en-US" sz="1400" b="1" kern="1200" baseline="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音，</a:t>
                      </a:r>
                      <a:r>
                        <a:rPr lang="en-US" altLang="zh-CN" sz="1400" b="1" kern="1200" baseline="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baseline="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较宽，表示发音长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变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为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w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，英语中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w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也发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[u]</a:t>
                      </a:r>
                      <a:r>
                        <a:rPr lang="zh-CN" altLang="en-US" sz="1400" b="1" kern="1200" baseline="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音，常于字末，用来表示降调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变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为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b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b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与前面的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v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发音相近，并且音较浊，用于表示轻声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129258"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-n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-n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-d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-t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-m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-l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007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an in un en on yn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韵母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平声都是原形不变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变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n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为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d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dtnl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都是口型相近的一组，而且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d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字形是上升的，表示升调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变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n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为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t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dtnl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都是口型相近的一组，而且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t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字形下部有先降后升的形状 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变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n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为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m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n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与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n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都是鼻音，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m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像是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n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后加一个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\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降调符。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变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n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为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l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dtnl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都是口型相近的一组，而且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l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是浊音，用于表示轻声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129258"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-g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-g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-k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-c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-q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-x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31021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ag ig ug eg og yg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韵母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平声都是原形不变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变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g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为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k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gk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口型相近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k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字形有升高的部分，表示升调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变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g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为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c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，英语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c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也会发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k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音，下部有先降后升的形状 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变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g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为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q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，英语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q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也发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[k]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音，字型是下降的。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变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g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为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x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，英语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x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发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[ks]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或浊音</a:t>
                      </a:r>
                      <a:r>
                        <a:rPr lang="en-US" altLang="zh-CN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[gz]</a:t>
                      </a:r>
                      <a:r>
                        <a:rPr lang="zh-CN" altLang="en-US" sz="1400" b="1" kern="1200" smtClean="0">
                          <a:solidFill>
                            <a:schemeClr val="tx2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音，用于表示轻声</a:t>
                      </a:r>
                      <a:endParaRPr lang="zh-CN" altLang="en-US" sz="1400" b="1" kern="1200">
                        <a:solidFill>
                          <a:schemeClr val="tx2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7504" y="116632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韵母变调表</a:t>
            </a:r>
            <a:r>
              <a:rPr lang="en-US" altLang="zh-CN" sz="1400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(</a:t>
            </a:r>
            <a:r>
              <a:rPr lang="zh-CN" altLang="en-US" sz="1400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一般都是变最后的字母，只有</a:t>
            </a:r>
            <a:r>
              <a:rPr lang="en-US" altLang="zh-CN" sz="1400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ia</a:t>
            </a:r>
            <a:r>
              <a:rPr lang="zh-CN" altLang="en-US" sz="1400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和</a:t>
            </a:r>
            <a:r>
              <a:rPr lang="en-US" altLang="zh-CN" sz="1400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ua</a:t>
            </a:r>
            <a:r>
              <a:rPr lang="zh-CN" altLang="en-US" sz="1400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是变前字母</a:t>
            </a:r>
            <a:r>
              <a:rPr lang="en-US" altLang="zh-CN" sz="1400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)</a:t>
            </a:r>
            <a:r>
              <a:rPr lang="zh-CN" altLang="en-US" b="1" smtClean="0">
                <a:latin typeface="Consolas" pitchFamily="49" charset="0"/>
                <a:ea typeface="微软雅黑" pitchFamily="34" charset="-122"/>
                <a:cs typeface="Consolas" pitchFamily="49" charset="0"/>
              </a:rPr>
              <a:t>： </a:t>
            </a:r>
            <a:endParaRPr lang="zh-CN" altLang="en-US" b="1">
              <a:latin typeface="Consolas" pitchFamily="49" charset="0"/>
              <a:ea typeface="微软雅黑" pitchFamily="34" charset="-122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zh-CN" altLang="en-US" smtClean="0"/>
              <a:t>汉语拼音转变为三拼国罗</a:t>
            </a:r>
            <a:endParaRPr lang="zh-CN" altLang="en-US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611560" y="3212976"/>
          <a:ext cx="8240267" cy="2987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48754"/>
                <a:gridCol w="395314"/>
                <a:gridCol w="1066800"/>
                <a:gridCol w="395314"/>
                <a:gridCol w="889000"/>
                <a:gridCol w="395314"/>
                <a:gridCol w="711566"/>
                <a:gridCol w="395314"/>
                <a:gridCol w="1136277"/>
                <a:gridCol w="395314"/>
                <a:gridCol w="1066800"/>
                <a:gridCol w="444500"/>
              </a:tblGrid>
              <a:tr h="23512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3512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ai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ao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3512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(z/c/s)i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iu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ia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ia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56430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ui, </a:t>
                      </a:r>
                    </a:p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üe,ue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ü,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(z/c/s)u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ong,iong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ua,</a:t>
                      </a:r>
                    </a:p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(j/q/x)uan,</a:t>
                      </a:r>
                    </a:p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(l)o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ua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39971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ei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er,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(z/c/s)un</a:t>
                      </a:r>
                      <a:endParaRPr lang="zh-CN" altLang="en-US" sz="1400" smtClean="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en,</a:t>
                      </a:r>
                    </a:p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(l)ün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eg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39971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o,uo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uai,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(z/c/s)ui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oi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ou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uan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uang,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(z/c/s)ong</a:t>
                      </a:r>
                      <a:endParaRPr lang="zh-CN" altLang="en-US" sz="1400" smtClean="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og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23512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ie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iao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yu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ian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iang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yg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979712" y="1052736"/>
          <a:ext cx="4822834" cy="1828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48754"/>
                <a:gridCol w="395314"/>
                <a:gridCol w="790629"/>
                <a:gridCol w="395314"/>
                <a:gridCol w="790629"/>
                <a:gridCol w="395314"/>
                <a:gridCol w="711566"/>
                <a:gridCol w="39531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smtClean="0">
                          <a:solidFill>
                            <a:schemeClr val="tx1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汉语拼音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三拼</a:t>
                      </a:r>
                      <a:endParaRPr lang="zh-CN" altLang="en-US" sz="14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1418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b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b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p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p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m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m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f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f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1418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d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d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t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t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n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n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l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l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1418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g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g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k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k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h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h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w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w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1418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j,z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j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q,c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q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x,s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x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y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1418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zh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z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ch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c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sh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s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r</a:t>
                      </a:r>
                      <a:endParaRPr lang="zh-CN" altLang="en-US" sz="1400"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r</a:t>
                      </a:r>
                      <a:endParaRPr lang="zh-CN" altLang="en-US" sz="14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105273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smtClean="0">
                <a:ea typeface="微软雅黑" pitchFamily="34" charset="-122"/>
              </a:rPr>
              <a:t>声母：</a:t>
            </a:r>
            <a:endParaRPr lang="zh-CN" altLang="en-US" b="1">
              <a:ea typeface="微软雅黑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285293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smtClean="0">
                <a:ea typeface="微软雅黑" pitchFamily="34" charset="-122"/>
              </a:rPr>
              <a:t>韵母：</a:t>
            </a:r>
            <a:endParaRPr lang="zh-CN" altLang="en-US" b="1"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汉语拼音转变为三拼国罗</a:t>
            </a:r>
            <a:endParaRPr lang="zh-CN" altLang="en-US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0" y="4725144"/>
          <a:ext cx="9143999" cy="16744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5314"/>
                <a:gridCol w="1219401"/>
                <a:gridCol w="337768"/>
                <a:gridCol w="1299550"/>
                <a:gridCol w="256079"/>
                <a:gridCol w="1299550"/>
                <a:gridCol w="270186"/>
                <a:gridCol w="1299550"/>
                <a:gridCol w="224379"/>
                <a:gridCol w="1299550"/>
                <a:gridCol w="240445"/>
                <a:gridCol w="1202227"/>
              </a:tblGrid>
              <a:tr h="151137">
                <a:tc>
                  <a:txBody>
                    <a:bodyPr/>
                    <a:lstStyle/>
                    <a:p>
                      <a:pPr algn="ctr"/>
                      <a:endParaRPr lang="zh-CN" altLang="en-US" sz="12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ˉˊˇˋ轻声</a:t>
                      </a:r>
                      <a:endParaRPr lang="zh-CN" altLang="en-US" sz="12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ˉˊˇˋ轻声</a:t>
                      </a:r>
                      <a:endParaRPr lang="zh-CN" altLang="en-US" sz="12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ˉˊˇˋ轻声</a:t>
                      </a:r>
                      <a:endParaRPr lang="zh-CN" altLang="en-US" sz="12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ˉˊˇˋ轻声</a:t>
                      </a:r>
                      <a:endParaRPr lang="zh-CN" altLang="en-US" sz="12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ˉˊˇˋ轻声</a:t>
                      </a:r>
                      <a:endParaRPr lang="zh-CN" altLang="en-US" sz="12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ˉˊˇˋ轻声</a:t>
                      </a:r>
                      <a:endParaRPr lang="zh-CN" altLang="en-US" sz="1200" b="1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5113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</a:t>
                      </a:r>
                      <a:endParaRPr lang="zh-CN" altLang="en-US" sz="12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 ar as ah af</a:t>
                      </a:r>
                      <a:endParaRPr lang="zh-CN" altLang="en-US" sz="1200" b="0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ai</a:t>
                      </a:r>
                      <a:endParaRPr lang="zh-CN" altLang="en-US" sz="12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ai aj</a:t>
                      </a:r>
                      <a:r>
                        <a:rPr lang="en-US" altLang="zh-CN" sz="1200" b="0" kern="1200" baseline="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 ae ay az</a:t>
                      </a:r>
                      <a:endParaRPr lang="zh-CN" altLang="en-US" sz="1200" b="0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au</a:t>
                      </a:r>
                      <a:endParaRPr lang="zh-CN" altLang="en-US" sz="12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au av</a:t>
                      </a:r>
                      <a:r>
                        <a:rPr lang="en-US" altLang="zh-CN" sz="1200" b="0" kern="1200" baseline="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 ao aw ab</a:t>
                      </a:r>
                      <a:endParaRPr lang="zh-CN" altLang="en-US" sz="1200" b="0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an</a:t>
                      </a:r>
                      <a:endParaRPr lang="zh-CN" altLang="en-US" sz="12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an</a:t>
                      </a:r>
                      <a:r>
                        <a:rPr lang="en-US" altLang="zh-CN" sz="1200" b="0" kern="1200" baseline="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 ad at am al</a:t>
                      </a:r>
                      <a:endParaRPr lang="zh-CN" altLang="en-US" sz="1200" b="0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ag</a:t>
                      </a:r>
                      <a:endParaRPr lang="zh-CN" altLang="en-US" sz="1200" b="1" kern="1200" smtClean="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ag ak ac aq ax</a:t>
                      </a:r>
                      <a:endParaRPr lang="zh-CN" altLang="en-US" sz="1200" b="0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0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b="0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51137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i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i ir is ih if 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ii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nl-NL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ii ij ie iy iz </a:t>
                      </a:r>
                      <a:endParaRPr lang="nl-NL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iu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iu iv io iw ib </a:t>
                      </a:r>
                      <a:endParaRPr lang="it-IT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in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in id it im il 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ig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ig ik ic iq ix 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ia</a:t>
                      </a:r>
                      <a:endParaRPr lang="zh-CN" altLang="en-US" sz="12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ia ja ea ya za</a:t>
                      </a:r>
                      <a:endParaRPr lang="zh-CN" altLang="en-US" sz="1200" b="0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u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u ur us uh uf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ui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ui uj ue uy uz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uu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uu uv uo uw ub</a:t>
                      </a:r>
                      <a:endParaRPr lang="es-ES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un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de-DE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un ud ut um ul</a:t>
                      </a:r>
                      <a:endParaRPr lang="de-DE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ug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nl-NL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ug uk uc uq ux</a:t>
                      </a:r>
                      <a:endParaRPr lang="nl-NL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u="none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</a:t>
                      </a:r>
                      <a:r>
                        <a:rPr lang="en-US" altLang="zh-CN" sz="12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a</a:t>
                      </a:r>
                      <a:endParaRPr lang="zh-CN" altLang="en-US" sz="12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ua va oa wa ba</a:t>
                      </a:r>
                      <a:endParaRPr lang="zh-CN" altLang="en-US" sz="1200" b="0" kern="1200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1051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e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de-DE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e er es eh ef </a:t>
                      </a:r>
                      <a:endParaRPr lang="de-DE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ei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i-FI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ei ej ee ey ez </a:t>
                      </a:r>
                      <a:endParaRPr lang="fi-FI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eu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eu ev eo ew eb </a:t>
                      </a:r>
                      <a:endParaRPr lang="pt-BR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en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da-DK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en ed et em el </a:t>
                      </a:r>
                      <a:endParaRPr lang="da-DK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eg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nn-NO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eg ek ec eq ex </a:t>
                      </a:r>
                      <a:endParaRPr lang="nn-NO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nn-NO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nn-NO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1051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o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o or os oh of 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oi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oi oj oe oy oz 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ou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pt-BR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ou ov oo ow ob </a:t>
                      </a:r>
                      <a:endParaRPr lang="pt-BR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on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on od ot om ol 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og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og ok oc oq ox 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1051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y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y yr ys yh yf </a:t>
                      </a:r>
                      <a:endParaRPr lang="es-ES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yu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ES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yu yv yo yw yb </a:t>
                      </a:r>
                      <a:endParaRPr lang="es-ES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yn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yn yd yt ym yl 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yg 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0" i="0" u="none" strike="noStrike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yg yk yc yq yx 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200" b="0" i="0" u="none" strike="noStrike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-1" y="429309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smtClean="0">
                <a:ea typeface="微软雅黑" pitchFamily="34" charset="-122"/>
              </a:rPr>
              <a:t>韵母</a:t>
            </a:r>
            <a:r>
              <a:rPr lang="en-US" altLang="zh-CN" b="1" smtClean="0">
                <a:ea typeface="微软雅黑" pitchFamily="34" charset="-122"/>
              </a:rPr>
              <a:t>+</a:t>
            </a:r>
            <a:r>
              <a:rPr lang="zh-CN" altLang="en-US" b="1" smtClean="0">
                <a:ea typeface="微软雅黑" pitchFamily="34" charset="-122"/>
              </a:rPr>
              <a:t>声调：</a:t>
            </a:r>
            <a:endParaRPr lang="zh-CN" altLang="en-US" b="1">
              <a:ea typeface="微软雅黑" pitchFamily="34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467544" y="1916832"/>
          <a:ext cx="3600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325"/>
                <a:gridCol w="629815"/>
                <a:gridCol w="629815"/>
                <a:gridCol w="629815"/>
                <a:gridCol w="629815"/>
                <a:gridCol w="629815"/>
              </a:tblGrid>
              <a:tr h="168019">
                <a:tc>
                  <a:txBody>
                    <a:bodyPr/>
                    <a:lstStyle/>
                    <a:p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ˉ声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ˊ声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ˇ声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ˋ声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kern="1200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轻声</a:t>
                      </a:r>
                      <a:endParaRPr lang="zh-CN" altLang="en-US" sz="1400">
                        <a:solidFill>
                          <a:schemeClr val="tx1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8019"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-r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-s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-h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-f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8019"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-i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-i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-j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-e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-y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-z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8019"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-u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-u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-v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-o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-w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-b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8019"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-n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-n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-d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-t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-m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-l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8019"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-g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-g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-k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-c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-q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smtClean="0">
                          <a:solidFill>
                            <a:srgbClr val="FF0000"/>
                          </a:solidFill>
                          <a:latin typeface="Consolas" pitchFamily="49" charset="0"/>
                          <a:ea typeface="微软雅黑" pitchFamily="34" charset="-122"/>
                          <a:cs typeface="Consolas" pitchFamily="49" charset="0"/>
                        </a:rPr>
                        <a:t>-x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Consolas" pitchFamily="49" charset="0"/>
                        <a:ea typeface="微软雅黑" pitchFamily="34" charset="-122"/>
                        <a:cs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496" y="1412776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smtClean="0">
                <a:ea typeface="微软雅黑" pitchFamily="34" charset="-122"/>
              </a:rPr>
              <a:t>简易记法</a:t>
            </a:r>
            <a:r>
              <a:rPr lang="en-US" altLang="zh-CN" sz="1400" smtClean="0">
                <a:ea typeface="微软雅黑" pitchFamily="34" charset="-122"/>
              </a:rPr>
              <a:t>(</a:t>
            </a:r>
            <a:r>
              <a:rPr lang="zh-CN" altLang="en-US" sz="1400" smtClean="0">
                <a:ea typeface="微软雅黑" pitchFamily="34" charset="-122"/>
              </a:rPr>
              <a:t>只有</a:t>
            </a:r>
            <a:r>
              <a:rPr lang="en-US" altLang="zh-CN" sz="1400" smtClean="0">
                <a:ea typeface="微软雅黑" pitchFamily="34" charset="-122"/>
              </a:rPr>
              <a:t>ia</a:t>
            </a:r>
            <a:r>
              <a:rPr lang="zh-CN" altLang="en-US" sz="1400" smtClean="0">
                <a:ea typeface="微软雅黑" pitchFamily="34" charset="-122"/>
              </a:rPr>
              <a:t>和</a:t>
            </a:r>
            <a:r>
              <a:rPr lang="en-US" altLang="zh-CN" sz="1400" smtClean="0">
                <a:ea typeface="微软雅黑" pitchFamily="34" charset="-122"/>
              </a:rPr>
              <a:t>ua</a:t>
            </a:r>
            <a:r>
              <a:rPr lang="zh-CN" altLang="en-US" sz="1400" smtClean="0">
                <a:ea typeface="微软雅黑" pitchFamily="34" charset="-122"/>
              </a:rPr>
              <a:t>是变前字母</a:t>
            </a:r>
            <a:r>
              <a:rPr lang="en-US" altLang="zh-CN" sz="1400" smtClean="0">
                <a:ea typeface="微软雅黑" pitchFamily="34" charset="-122"/>
              </a:rPr>
              <a:t>)</a:t>
            </a:r>
            <a:r>
              <a:rPr lang="zh-CN" altLang="en-US" b="1" smtClean="0">
                <a:ea typeface="微软雅黑" pitchFamily="34" charset="-122"/>
              </a:rPr>
              <a:t>：</a:t>
            </a:r>
            <a:endParaRPr lang="zh-CN" altLang="en-US" b="1">
              <a:ea typeface="微软雅黑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2046</Words>
  <Application>Microsoft Office PowerPoint</Application>
  <PresentationFormat>全屏显示(4:3)</PresentationFormat>
  <Paragraphs>728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三拼国罗输入法 思路介绍</vt:lpstr>
      <vt:lpstr>汉语拼音转变为三拼国罗思路</vt:lpstr>
      <vt:lpstr>汉语拼音转变为三拼国罗思路</vt:lpstr>
      <vt:lpstr>汉语拼音转变为三拼国罗思路（带指示线）</vt:lpstr>
      <vt:lpstr>汉语拼音转变为三拼国罗思路</vt:lpstr>
      <vt:lpstr>汉语拼音转变为三拼国罗思路（带指示线）</vt:lpstr>
      <vt:lpstr>幻灯片 7</vt:lpstr>
      <vt:lpstr>汉语拼音转变为三拼国罗</vt:lpstr>
      <vt:lpstr>汉语拼音转变为三拼国罗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Ting</dc:creator>
  <cp:lastModifiedBy>HuangTing</cp:lastModifiedBy>
  <cp:revision>44</cp:revision>
  <dcterms:created xsi:type="dcterms:W3CDTF">2017-12-25T07:22:11Z</dcterms:created>
  <dcterms:modified xsi:type="dcterms:W3CDTF">2017-12-30T01:22:41Z</dcterms:modified>
</cp:coreProperties>
</file>